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56" r:id="rId2"/>
    <p:sldId id="270" r:id="rId3"/>
    <p:sldId id="257" r:id="rId4"/>
    <p:sldId id="275" r:id="rId5"/>
    <p:sldId id="272" r:id="rId6"/>
    <p:sldId id="271" r:id="rId7"/>
    <p:sldId id="282" r:id="rId8"/>
    <p:sldId id="284" r:id="rId9"/>
    <p:sldId id="259" r:id="rId10"/>
    <p:sldId id="260" r:id="rId11"/>
    <p:sldId id="290" r:id="rId12"/>
    <p:sldId id="261" r:id="rId13"/>
    <p:sldId id="296" r:id="rId14"/>
    <p:sldId id="287" r:id="rId15"/>
    <p:sldId id="288" r:id="rId16"/>
    <p:sldId id="294" r:id="rId17"/>
    <p:sldId id="293" r:id="rId18"/>
    <p:sldId id="295" r:id="rId19"/>
    <p:sldId id="283" r:id="rId20"/>
    <p:sldId id="263" r:id="rId21"/>
    <p:sldId id="300" r:id="rId22"/>
    <p:sldId id="304" r:id="rId23"/>
    <p:sldId id="299" r:id="rId24"/>
    <p:sldId id="291" r:id="rId25"/>
    <p:sldId id="273" r:id="rId26"/>
    <p:sldId id="289" r:id="rId27"/>
    <p:sldId id="292" r:id="rId28"/>
    <p:sldId id="286" r:id="rId29"/>
    <p:sldId id="265" r:id="rId30"/>
    <p:sldId id="266" r:id="rId31"/>
    <p:sldId id="277" r:id="rId32"/>
    <p:sldId id="278" r:id="rId33"/>
    <p:sldId id="279" r:id="rId34"/>
    <p:sldId id="281" r:id="rId35"/>
    <p:sldId id="267" r:id="rId36"/>
    <p:sldId id="3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025FB2-07FC-2848-619A-3DA7A3A79B10}" name="NG Chung Wah" initials="CN" userId="S::chungwng8-c@my.cityu.edu.hk::3a95b170-8a3a-48c2-9326-321210900297" providerId="AD"/>
  <p188:author id="{A70F4DC8-2E32-57AD-602F-C01CB92314A6}" name="CHAN Chak Fung" initials="CF" userId="S::cfchan322-c@my.cityu.edu.hk::52fe100c-cf96-4c6f-be0c-99d58d17d3f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59688-252B-2164-D8DE-CBA4722D1871}" v="61" dt="2024-11-18T04:18:16.048"/>
    <p1510:client id="{42AAD44D-A20D-7B4B-9EF6-5E59318B7446}" v="1" dt="2024-11-18T00:19:18.525"/>
    <p1510:client id="{440E4DF2-6C33-6540-8751-DD8B447E9784}" v="5" dt="2024-11-18T04:07:26.613"/>
    <p1510:client id="{4BE09526-6AC0-F5CF-009D-5123FF20BB06}" v="2" dt="2024-11-17T15:24:32.857"/>
    <p1510:client id="{7C25B324-4155-4A5C-BBAD-E90AE7837B56}" v="2708" dt="2024-11-18T08:32:00.824"/>
    <p1510:client id="{8385E536-93F2-D343-8A13-3E7C1FF47AC0}" v="2504" dt="2024-11-18T08:32:16.212"/>
    <p1510:client id="{85306D9B-3572-4B4B-8BD4-4F4BBC103A80}" v="1" dt="2024-11-18T03:49:14.201"/>
    <p1510:client id="{A0048FFC-3EC7-4824-85F9-4F4FC9995867}" v="6" dt="2024-11-18T04:30:06.056"/>
    <p1510:client id="{D2CF318B-3443-FC3F-82BF-561761C38912}" v="824" dt="2024-11-17T13:13:3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27F2D-C62D-EE42-87EF-A7EE59A76F73}"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DB98D-AA25-0F4E-B92C-321CAE4F3FD4}" type="slidenum">
              <a:rPr lang="en-US" smtClean="0"/>
              <a:t>‹#›</a:t>
            </a:fld>
            <a:endParaRPr lang="en-US"/>
          </a:p>
        </p:txBody>
      </p:sp>
    </p:spTree>
    <p:extLst>
      <p:ext uri="{BB962C8B-B14F-4D97-AF65-F5344CB8AC3E}">
        <p14:creationId xmlns:p14="http://schemas.microsoft.com/office/powerpoint/2010/main" val="1945709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E05E-74D8-4DDF-64AC-3E409146FB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814D3-0676-CED7-6027-2DE00C372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11906-CE17-AB2C-2668-C7A8C2B7B246}"/>
              </a:ext>
            </a:extLst>
          </p:cNvPr>
          <p:cNvSpPr>
            <a:spLocks noGrp="1"/>
          </p:cNvSpPr>
          <p:nvPr>
            <p:ph type="body" idx="1"/>
          </p:nvPr>
        </p:nvSpPr>
        <p:spPr/>
        <p:txBody>
          <a:bodyPr/>
          <a:lstStyle/>
          <a:p>
            <a:r>
              <a:rPr lang="en-US" b="1"/>
              <a:t>Practical Traffic Management</a:t>
            </a:r>
            <a:r>
              <a:rPr lang="en-US"/>
              <a:t>by adjusting traffic signals based on actual road usage and optimize flow through high-traffic areas, reducing wait times.</a:t>
            </a:r>
          </a:p>
          <a:p>
            <a:endParaRPr lang="en-US"/>
          </a:p>
          <a:p>
            <a:r>
              <a:rPr lang="en-US" b="1"/>
              <a:t>Environmental &amp; Economic Impact</a:t>
            </a:r>
            <a:r>
              <a:rPr lang="en-US"/>
              <a:t>: we can lower the time vehicles spend idling at intersections or in traffic jams. This leads to less fuel consumption and a reduction in greenhouse gas emissions, contributing to cleaner air quality and environmental sustainability.</a:t>
            </a:r>
          </a:p>
          <a:p>
            <a:endParaRPr lang="en-US"/>
          </a:p>
          <a:p>
            <a:r>
              <a:rPr lang="en-US" b="1"/>
              <a:t>Infrastructure Development</a:t>
            </a:r>
            <a:r>
              <a:rPr lang="en-US"/>
              <a:t>: “Accurate vehicle detection helps city planners to make informed decisions about new roads, highways, and public transport options. This helps ensure that infrastructure is developed in a way that meets the real needs of the population and supports efficient transportation.</a:t>
            </a:r>
          </a:p>
        </p:txBody>
      </p:sp>
      <p:sp>
        <p:nvSpPr>
          <p:cNvPr id="4" name="Slide Number Placeholder 3">
            <a:extLst>
              <a:ext uri="{FF2B5EF4-FFF2-40B4-BE49-F238E27FC236}">
                <a16:creationId xmlns:a16="http://schemas.microsoft.com/office/drawing/2014/main" id="{C4EEF340-4E0D-11C6-47B8-35FB43083727}"/>
              </a:ext>
            </a:extLst>
          </p:cNvPr>
          <p:cNvSpPr>
            <a:spLocks noGrp="1"/>
          </p:cNvSpPr>
          <p:nvPr>
            <p:ph type="sldNum" sz="quarter" idx="5"/>
          </p:nvPr>
        </p:nvSpPr>
        <p:spPr/>
        <p:txBody>
          <a:bodyPr/>
          <a:lstStyle/>
          <a:p>
            <a:fld id="{097DB98D-AA25-0F4E-B92C-321CAE4F3FD4}" type="slidenum">
              <a:rPr lang="en-US" smtClean="0"/>
              <a:t>2</a:t>
            </a:fld>
            <a:endParaRPr lang="en-US"/>
          </a:p>
        </p:txBody>
      </p:sp>
    </p:spTree>
    <p:extLst>
      <p:ext uri="{BB962C8B-B14F-4D97-AF65-F5344CB8AC3E}">
        <p14:creationId xmlns:p14="http://schemas.microsoft.com/office/powerpoint/2010/main" val="1425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AC04-C1D0-184E-68EE-7F8163DFA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A1D07-3446-4D12-9C3E-DDB1552DA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CC5D1-F535-E252-16BA-9AD70184F161}"/>
              </a:ext>
            </a:extLst>
          </p:cNvPr>
          <p:cNvSpPr>
            <a:spLocks noGrp="1"/>
          </p:cNvSpPr>
          <p:nvPr>
            <p:ph type="body" idx="1"/>
          </p:nvPr>
        </p:nvSpPr>
        <p:spPr/>
        <p:txBody>
          <a:bodyPr/>
          <a:lstStyle/>
          <a:p>
            <a:pPr lvl="1"/>
            <a:r>
              <a:rPr lang="en-US" sz="1600">
                <a:solidFill>
                  <a:srgbClr val="0D0D0D"/>
                </a:solidFill>
                <a:latin typeface="ui-sans-serif"/>
              </a:rPr>
              <a:t>Vs. </a:t>
            </a:r>
            <a:r>
              <a:rPr lang="en-US" sz="1600" err="1">
                <a:solidFill>
                  <a:srgbClr val="0D0D0D"/>
                </a:solidFill>
                <a:latin typeface="ui-sans-serif"/>
              </a:rPr>
              <a:t>StepLR</a:t>
            </a:r>
            <a:r>
              <a:rPr lang="en-US" sz="1600">
                <a:solidFill>
                  <a:srgbClr val="0D0D0D"/>
                </a:solidFill>
                <a:latin typeface="ui-sans-serif"/>
              </a:rPr>
              <a:t>:</a:t>
            </a:r>
          </a:p>
          <a:p>
            <a:pPr lvl="2"/>
            <a:r>
              <a:rPr lang="en-US" sz="1200">
                <a:solidFill>
                  <a:srgbClr val="0D0D0D"/>
                </a:solidFill>
                <a:latin typeface="ui-sans-serif"/>
              </a:rPr>
              <a:t>As </a:t>
            </a:r>
            <a:r>
              <a:rPr lang="en-US" sz="1200" err="1">
                <a:solidFill>
                  <a:srgbClr val="0D0D0D"/>
                </a:solidFill>
                <a:latin typeface="ui-sans-serif"/>
              </a:rPr>
              <a:t>StepLR</a:t>
            </a:r>
            <a:r>
              <a:rPr lang="en-US" sz="1200">
                <a:solidFill>
                  <a:srgbClr val="0D0D0D"/>
                </a:solidFill>
                <a:latin typeface="ui-sans-serif"/>
              </a:rPr>
              <a:t> reduces the learning rate by fixed steps, which sometimes is too fast and lead to suboptimal performance. </a:t>
            </a:r>
            <a:r>
              <a:rPr lang="en-US" sz="1200" err="1">
                <a:solidFill>
                  <a:srgbClr val="0D0D0D"/>
                </a:solidFill>
                <a:latin typeface="ui-sans-serif"/>
              </a:rPr>
              <a:t>CosineAnnealingWarmRestarts</a:t>
            </a:r>
            <a:r>
              <a:rPr lang="en-US" sz="1200">
                <a:solidFill>
                  <a:srgbClr val="0D0D0D"/>
                </a:solidFill>
                <a:latin typeface="ui-sans-serif"/>
              </a:rPr>
              <a:t> provides smoother, cyclic adjustments, leading to better training dynamics.</a:t>
            </a:r>
          </a:p>
          <a:p>
            <a:pPr lvl="2"/>
            <a:endParaRPr lang="en-US" sz="1200">
              <a:solidFill>
                <a:srgbClr val="0D0D0D"/>
              </a:solidFill>
              <a:latin typeface="ui-sans-serif"/>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1" i="0">
                <a:solidFill>
                  <a:srgbClr val="ECECEC"/>
                </a:solidFill>
                <a:effectLst/>
                <a:latin typeface="ui-sans-serif"/>
              </a:rPr>
              <a:t>Also, </a:t>
            </a:r>
            <a:r>
              <a:rPr lang="en-US" b="0" i="0">
                <a:solidFill>
                  <a:srgbClr val="ECECEC"/>
                </a:solidFill>
                <a:effectLst/>
                <a:latin typeface="ui-sans-serif"/>
              </a:rPr>
              <a:t>The periodic restarts of the cosine annealing scheduler enable the model to explore new solutions, as it can prevent the model get stuck in local minima.</a:t>
            </a:r>
          </a:p>
          <a:p>
            <a:pPr lvl="2"/>
            <a:endParaRPr lang="en-US" sz="1200">
              <a:solidFill>
                <a:srgbClr val="0D0D0D"/>
              </a:solidFill>
              <a:latin typeface="ui-sans-serif"/>
            </a:endParaRPr>
          </a:p>
          <a:p>
            <a:pPr lvl="2"/>
            <a:endParaRPr lang="en-US" sz="1200">
              <a:solidFill>
                <a:srgbClr val="0D0D0D"/>
              </a:solidFill>
              <a:latin typeface="ui-sans-serif"/>
            </a:endParaRPr>
          </a:p>
          <a:p>
            <a:pPr lvl="1"/>
            <a:r>
              <a:rPr lang="en-US" sz="1600">
                <a:solidFill>
                  <a:srgbClr val="0D0D0D"/>
                </a:solidFill>
                <a:latin typeface="ui-sans-serif"/>
              </a:rPr>
              <a:t>Vs. Cyclical Learning Rates (CLR):</a:t>
            </a:r>
          </a:p>
          <a:p>
            <a:pPr lvl="2"/>
            <a:r>
              <a:rPr lang="en-US" sz="1200">
                <a:solidFill>
                  <a:srgbClr val="0D0D0D"/>
                </a:solidFill>
                <a:latin typeface="ui-sans-serif"/>
              </a:rPr>
              <a:t>CLR often oscillates indefinitely, which can affect the convergence, while cosine annealing gradually reduces learning rates overall for better stability.</a:t>
            </a:r>
          </a:p>
          <a:p>
            <a:pPr lvl="2"/>
            <a:endParaRPr lang="en-US" sz="1200">
              <a:solidFill>
                <a:srgbClr val="0D0D0D"/>
              </a:solidFill>
              <a:latin typeface="ui-sans-serif"/>
            </a:endParaRPr>
          </a:p>
          <a:p>
            <a:pPr lvl="1"/>
            <a:r>
              <a:rPr lang="en-US" sz="1600">
                <a:solidFill>
                  <a:srgbClr val="0D0D0D"/>
                </a:solidFill>
                <a:latin typeface="ui-sans-serif"/>
              </a:rPr>
              <a:t>Vs. </a:t>
            </a:r>
            <a:r>
              <a:rPr lang="en-US" sz="1600" err="1">
                <a:solidFill>
                  <a:srgbClr val="0D0D0D"/>
                </a:solidFill>
                <a:latin typeface="ui-sans-serif"/>
              </a:rPr>
              <a:t>ReduceLROnPlateau</a:t>
            </a:r>
            <a:r>
              <a:rPr lang="en-US" sz="1600">
                <a:solidFill>
                  <a:srgbClr val="0D0D0D"/>
                </a:solidFill>
                <a:latin typeface="ui-sans-serif"/>
              </a:rPr>
              <a:t>:</a:t>
            </a:r>
          </a:p>
          <a:p>
            <a:pPr lvl="2"/>
            <a:r>
              <a:rPr lang="en-US" sz="1200">
                <a:solidFill>
                  <a:srgbClr val="0D0D0D"/>
                </a:solidFill>
                <a:latin typeface="ui-sans-serif"/>
              </a:rPr>
              <a:t>As </a:t>
            </a:r>
            <a:r>
              <a:rPr lang="en-US" sz="1200" err="1">
                <a:solidFill>
                  <a:srgbClr val="0D0D0D"/>
                </a:solidFill>
                <a:latin typeface="ui-sans-serif"/>
              </a:rPr>
              <a:t>CosineAnnealingWarmRestarts</a:t>
            </a:r>
            <a:r>
              <a:rPr lang="en-US" sz="1200">
                <a:solidFill>
                  <a:srgbClr val="0D0D0D"/>
                </a:solidFill>
                <a:latin typeface="ui-sans-serif"/>
              </a:rPr>
              <a:t> proactively schedules adjustments, ensuring smoother and more predictable training progress. </a:t>
            </a:r>
            <a:r>
              <a:rPr lang="en-US" sz="1200" err="1">
                <a:solidFill>
                  <a:srgbClr val="0D0D0D"/>
                </a:solidFill>
                <a:latin typeface="ui-sans-serif"/>
              </a:rPr>
              <a:t>ReduceLROnPlateau</a:t>
            </a:r>
            <a:r>
              <a:rPr lang="en-US" sz="1200">
                <a:solidFill>
                  <a:srgbClr val="0D0D0D"/>
                </a:solidFill>
                <a:latin typeface="ui-sans-serif"/>
              </a:rPr>
              <a:t> waits for performance metrics to stagnate, reacting late. </a:t>
            </a:r>
          </a:p>
          <a:p>
            <a:pPr lvl="1"/>
            <a:endParaRPr lang="en-US" sz="1800"/>
          </a:p>
        </p:txBody>
      </p:sp>
      <p:sp>
        <p:nvSpPr>
          <p:cNvPr id="4" name="Slide Number Placeholder 3">
            <a:extLst>
              <a:ext uri="{FF2B5EF4-FFF2-40B4-BE49-F238E27FC236}">
                <a16:creationId xmlns:a16="http://schemas.microsoft.com/office/drawing/2014/main" id="{A8D4847D-37A0-310E-3F44-8A91A543BE0B}"/>
              </a:ext>
            </a:extLst>
          </p:cNvPr>
          <p:cNvSpPr>
            <a:spLocks noGrp="1"/>
          </p:cNvSpPr>
          <p:nvPr>
            <p:ph type="sldNum" sz="quarter" idx="5"/>
          </p:nvPr>
        </p:nvSpPr>
        <p:spPr/>
        <p:txBody>
          <a:bodyPr/>
          <a:lstStyle/>
          <a:p>
            <a:fld id="{097DB98D-AA25-0F4E-B92C-321CAE4F3FD4}" type="slidenum">
              <a:rPr lang="en-US" smtClean="0"/>
              <a:t>27</a:t>
            </a:fld>
            <a:endParaRPr lang="en-US"/>
          </a:p>
        </p:txBody>
      </p:sp>
    </p:spTree>
    <p:extLst>
      <p:ext uri="{BB962C8B-B14F-4D97-AF65-F5344CB8AC3E}">
        <p14:creationId xmlns:p14="http://schemas.microsoft.com/office/powerpoint/2010/main" val="2946915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1200" b="1">
                <a:ea typeface="+mn-lt"/>
                <a:cs typeface="+mn-lt"/>
              </a:rPr>
              <a:t>Automatic Feature Learning</a:t>
            </a:r>
            <a:r>
              <a:rPr lang="en-US" sz="1200">
                <a:ea typeface="+mn-lt"/>
                <a:cs typeface="+mn-lt"/>
              </a:rPr>
              <a:t>: CNNs automatically learn hierarchical features that are tailored to the task, while SVMs rely on static, handcrafted features (HOG in this case).</a:t>
            </a:r>
          </a:p>
          <a:p>
            <a:pPr marL="514350" indent="-514350">
              <a:buAutoNum type="arabicPeriod"/>
            </a:pPr>
            <a:r>
              <a:rPr lang="en-US" sz="1200" b="1">
                <a:ea typeface="+mn-lt"/>
                <a:cs typeface="+mn-lt"/>
              </a:rPr>
              <a:t>Model Capacity</a:t>
            </a:r>
            <a:r>
              <a:rPr lang="en-US" sz="1200">
                <a:ea typeface="+mn-lt"/>
                <a:cs typeface="+mn-lt"/>
              </a:rPr>
              <a:t>: CNNs are deep models with millions of parameters and can model complex, non-linear patterns, whereas SVMs are shallow models with limited capacity.</a:t>
            </a:r>
          </a:p>
          <a:p>
            <a:pPr marL="514350" indent="-514350">
              <a:buAutoNum type="arabicPeriod"/>
            </a:pPr>
            <a:r>
              <a:rPr lang="en-US" sz="1200" b="1">
                <a:ea typeface="+mn-lt"/>
                <a:cs typeface="+mn-lt"/>
              </a:rPr>
              <a:t>Handling Image Data</a:t>
            </a:r>
            <a:r>
              <a:rPr lang="en-US" sz="1200">
                <a:ea typeface="+mn-lt"/>
                <a:cs typeface="+mn-lt"/>
              </a:rPr>
              <a:t>: CNNs are specifically designed for image data and can capture spatial patterns, while SVMs lose spatial information when operating on flattened feature vectors.</a:t>
            </a:r>
            <a:endParaRPr lang="en-US" sz="1200"/>
          </a:p>
          <a:p>
            <a:pPr marL="514350" indent="-514350">
              <a:buAutoNum type="arabicPeriod"/>
            </a:pPr>
            <a:r>
              <a:rPr lang="en-US" sz="1200" b="1">
                <a:ea typeface="+mn-lt"/>
                <a:cs typeface="+mn-lt"/>
              </a:rPr>
              <a:t>Scalability</a:t>
            </a:r>
            <a:r>
              <a:rPr lang="en-US" sz="1200">
                <a:ea typeface="+mn-lt"/>
                <a:cs typeface="+mn-lt"/>
              </a:rPr>
              <a:t>: CNNs scale well with large datasets and can leverage GPU acceleration, while SVMs struggle with large datasets and non-linear kernels.</a:t>
            </a:r>
            <a:endParaRPr lang="en-US" sz="1200"/>
          </a:p>
          <a:p>
            <a:pPr marL="514350" indent="-514350">
              <a:buAutoNum type="arabicPeriod"/>
            </a:pPr>
            <a:r>
              <a:rPr lang="en-US" sz="1200" b="1">
                <a:ea typeface="+mn-lt"/>
                <a:cs typeface="+mn-lt"/>
              </a:rPr>
              <a:t>Regularization</a:t>
            </a:r>
            <a:r>
              <a:rPr lang="en-US" sz="1200">
                <a:ea typeface="+mn-lt"/>
                <a:cs typeface="+mn-lt"/>
              </a:rPr>
              <a:t>: CNNs use advanced regularization techniques and data augmentation to improve generalization, while SVMs have more limited regularization options.</a:t>
            </a:r>
          </a:p>
          <a:p>
            <a:pPr marL="514350" indent="-514350">
              <a:buAutoNum type="arabicPeriod"/>
            </a:pPr>
            <a:r>
              <a:rPr lang="en-US" sz="1200" b="1">
                <a:ea typeface="+mn-lt"/>
                <a:cs typeface="+mn-lt"/>
              </a:rPr>
              <a:t>Transfer Learning</a:t>
            </a:r>
            <a:r>
              <a:rPr lang="en-US" sz="1200">
                <a:ea typeface="+mn-lt"/>
                <a:cs typeface="+mn-lt"/>
              </a:rPr>
              <a:t>: CNNs can leverage pretrained models to boost performance, which is not an option for SVMs.</a:t>
            </a:r>
            <a:endParaRPr lang="en-US" sz="1200"/>
          </a:p>
          <a:p>
            <a:endParaRPr lang="en-US"/>
          </a:p>
        </p:txBody>
      </p:sp>
      <p:sp>
        <p:nvSpPr>
          <p:cNvPr id="4" name="Slide Number Placeholder 3"/>
          <p:cNvSpPr>
            <a:spLocks noGrp="1"/>
          </p:cNvSpPr>
          <p:nvPr>
            <p:ph type="sldNum" sz="quarter" idx="5"/>
          </p:nvPr>
        </p:nvSpPr>
        <p:spPr/>
        <p:txBody>
          <a:bodyPr/>
          <a:lstStyle/>
          <a:p>
            <a:fld id="{097DB98D-AA25-0F4E-B92C-321CAE4F3FD4}" type="slidenum">
              <a:rPr lang="en-US" smtClean="0"/>
              <a:t>35</a:t>
            </a:fld>
            <a:endParaRPr lang="en-US"/>
          </a:p>
        </p:txBody>
      </p:sp>
    </p:spTree>
    <p:extLst>
      <p:ext uri="{BB962C8B-B14F-4D97-AF65-F5344CB8AC3E}">
        <p14:creationId xmlns:p14="http://schemas.microsoft.com/office/powerpoint/2010/main" val="225829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7DB98D-AA25-0F4E-B92C-321CAE4F3FD4}" type="slidenum">
              <a:rPr lang="en-US" smtClean="0"/>
              <a:t>3</a:t>
            </a:fld>
            <a:endParaRPr lang="en-US"/>
          </a:p>
        </p:txBody>
      </p:sp>
    </p:spTree>
    <p:extLst>
      <p:ext uri="{BB962C8B-B14F-4D97-AF65-F5344CB8AC3E}">
        <p14:creationId xmlns:p14="http://schemas.microsoft.com/office/powerpoint/2010/main" val="125935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7D02A-3882-6D82-FD60-45797D6A5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AABF-082A-6B0C-6B88-559651976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20094-D73E-A86E-63DC-41B515C5CA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E76A28-B30A-C02D-9B24-2088CBD0EDD3}"/>
              </a:ext>
            </a:extLst>
          </p:cNvPr>
          <p:cNvSpPr>
            <a:spLocks noGrp="1"/>
          </p:cNvSpPr>
          <p:nvPr>
            <p:ph type="sldNum" sz="quarter" idx="5"/>
          </p:nvPr>
        </p:nvSpPr>
        <p:spPr/>
        <p:txBody>
          <a:bodyPr/>
          <a:lstStyle/>
          <a:p>
            <a:fld id="{097DB98D-AA25-0F4E-B92C-321CAE4F3FD4}" type="slidenum">
              <a:rPr lang="en-US" smtClean="0"/>
              <a:t>4</a:t>
            </a:fld>
            <a:endParaRPr lang="en-US"/>
          </a:p>
        </p:txBody>
      </p:sp>
    </p:spTree>
    <p:extLst>
      <p:ext uri="{BB962C8B-B14F-4D97-AF65-F5344CB8AC3E}">
        <p14:creationId xmlns:p14="http://schemas.microsoft.com/office/powerpoint/2010/main" val="325017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7DB98D-AA25-0F4E-B92C-321CAE4F3FD4}" type="slidenum">
              <a:rPr lang="en-US" smtClean="0"/>
              <a:t>5</a:t>
            </a:fld>
            <a:endParaRPr lang="en-US"/>
          </a:p>
        </p:txBody>
      </p:sp>
    </p:spTree>
    <p:extLst>
      <p:ext uri="{BB962C8B-B14F-4D97-AF65-F5344CB8AC3E}">
        <p14:creationId xmlns:p14="http://schemas.microsoft.com/office/powerpoint/2010/main" val="35327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9C34-92BD-BEC6-0A8E-BC1C9602E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F8994-CBCD-BBA2-4F6E-6DE0C0C72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A9DB8-98FB-BFAE-7168-C43BE4A79C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977A42-E25B-AE51-2AFA-CAFADED959E0}"/>
              </a:ext>
            </a:extLst>
          </p:cNvPr>
          <p:cNvSpPr>
            <a:spLocks noGrp="1"/>
          </p:cNvSpPr>
          <p:nvPr>
            <p:ph type="sldNum" sz="quarter" idx="5"/>
          </p:nvPr>
        </p:nvSpPr>
        <p:spPr/>
        <p:txBody>
          <a:bodyPr/>
          <a:lstStyle/>
          <a:p>
            <a:fld id="{097DB98D-AA25-0F4E-B92C-321CAE4F3FD4}" type="slidenum">
              <a:rPr lang="en-US" smtClean="0"/>
              <a:t>19</a:t>
            </a:fld>
            <a:endParaRPr lang="en-US"/>
          </a:p>
        </p:txBody>
      </p:sp>
    </p:spTree>
    <p:extLst>
      <p:ext uri="{BB962C8B-B14F-4D97-AF65-F5344CB8AC3E}">
        <p14:creationId xmlns:p14="http://schemas.microsoft.com/office/powerpoint/2010/main" val="160953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err="1"/>
              <a:t>EfficientNet</a:t>
            </a:r>
            <a:r>
              <a:rPr lang="en-HK"/>
              <a:t> is </a:t>
            </a:r>
            <a:r>
              <a:rPr lang="en-HK" b="1"/>
              <a:t>a convolutional neural network architecture and scaling method that uniformly scales all dimensions of depth/width/resolution using a compound coefficient</a:t>
            </a:r>
            <a:r>
              <a:rPr lang="en-HK"/>
              <a:t>.</a:t>
            </a:r>
            <a:endParaRPr lang="en-US"/>
          </a:p>
          <a:p>
            <a:endParaRPr lang="en-US"/>
          </a:p>
        </p:txBody>
      </p:sp>
      <p:sp>
        <p:nvSpPr>
          <p:cNvPr id="4" name="Slide Number Placeholder 3"/>
          <p:cNvSpPr>
            <a:spLocks noGrp="1"/>
          </p:cNvSpPr>
          <p:nvPr>
            <p:ph type="sldNum" sz="quarter" idx="5"/>
          </p:nvPr>
        </p:nvSpPr>
        <p:spPr/>
        <p:txBody>
          <a:bodyPr/>
          <a:lstStyle/>
          <a:p>
            <a:fld id="{097DB98D-AA25-0F4E-B92C-321CAE4F3FD4}" type="slidenum">
              <a:rPr lang="en-US" smtClean="0"/>
              <a:t>20</a:t>
            </a:fld>
            <a:endParaRPr lang="en-US"/>
          </a:p>
        </p:txBody>
      </p:sp>
    </p:spTree>
    <p:extLst>
      <p:ext uri="{BB962C8B-B14F-4D97-AF65-F5344CB8AC3E}">
        <p14:creationId xmlns:p14="http://schemas.microsoft.com/office/powerpoint/2010/main" val="2696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97DB98D-AA25-0F4E-B92C-321CAE4F3FD4}" type="slidenum">
              <a:rPr lang="en-US" smtClean="0"/>
              <a:t>21</a:t>
            </a:fld>
            <a:endParaRPr lang="en-US"/>
          </a:p>
        </p:txBody>
      </p:sp>
    </p:spTree>
    <p:extLst>
      <p:ext uri="{BB962C8B-B14F-4D97-AF65-F5344CB8AC3E}">
        <p14:creationId xmlns:p14="http://schemas.microsoft.com/office/powerpoint/2010/main" val="3524795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C16CE-CF46-A245-4978-401977CE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66DB0-6262-B35B-EBA1-67A1EABC7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A84AA-DEA8-7FF3-C811-32CC7AE38CC1}"/>
              </a:ext>
            </a:extLst>
          </p:cNvPr>
          <p:cNvSpPr>
            <a:spLocks noGrp="1"/>
          </p:cNvSpPr>
          <p:nvPr>
            <p:ph type="body" idx="1"/>
          </p:nvPr>
        </p:nvSpPr>
        <p:spPr/>
        <p:txBody>
          <a:bodyPr/>
          <a:lstStyle/>
          <a:p>
            <a:pPr>
              <a:buFont typeface="+mj-lt"/>
              <a:buAutoNum type="arabicPeriod"/>
            </a:pPr>
            <a:r>
              <a:rPr lang="en-US" b="1" err="1"/>
              <a:t>RandomHorizontalFlip</a:t>
            </a:r>
            <a:r>
              <a:rPr lang="en-US"/>
              <a:t>: Flips the image horizontally with a probability of 0.5 by default. Useful for making the model invariant to horizontal orientation.</a:t>
            </a:r>
          </a:p>
          <a:p>
            <a:pPr>
              <a:buFont typeface="+mj-lt"/>
              <a:buAutoNum type="arabicPeriod"/>
            </a:pPr>
            <a:r>
              <a:rPr lang="en-US" b="1" err="1"/>
              <a:t>RandomVerticalFlip</a:t>
            </a:r>
            <a:r>
              <a:rPr lang="en-US" b="1"/>
              <a:t> (p=0.2)</a:t>
            </a:r>
            <a:r>
              <a:rPr lang="en-US"/>
              <a:t>: Flips the image vertically with a probability of 0.2, which can be useful for certain image types but should be used with caution in contexts where vertical orientation is significant.</a:t>
            </a:r>
          </a:p>
          <a:p>
            <a:pPr>
              <a:buFont typeface="+mj-lt"/>
              <a:buAutoNum type="arabicPeriod"/>
            </a:pPr>
            <a:r>
              <a:rPr lang="en-US" b="1" err="1"/>
              <a:t>RandomResizedCrop</a:t>
            </a:r>
            <a:r>
              <a:rPr lang="en-US" b="1"/>
              <a:t> (224, scale=(0.8, 1.0))</a:t>
            </a:r>
            <a:r>
              <a:rPr lang="en-US"/>
              <a:t>: Crops a random portion of the image and resizes it to 224x224 pixels. The scale parameter ensures that the area of the crop is between 80% and 100% of the original image size, allowing for variability in the focus of the crop.</a:t>
            </a:r>
          </a:p>
          <a:p>
            <a:pPr>
              <a:buFont typeface="+mj-lt"/>
              <a:buAutoNum type="arabicPeriod"/>
            </a:pPr>
            <a:r>
              <a:rPr lang="en-US" b="1"/>
              <a:t>Resize (256)</a:t>
            </a:r>
            <a:r>
              <a:rPr lang="en-US"/>
              <a:t>: Resizes the image to 256 pixels on the shorter side while maintaining the aspect ratio. This is often a preparatory step before cropping.</a:t>
            </a:r>
          </a:p>
          <a:p>
            <a:pPr>
              <a:buFont typeface="+mj-lt"/>
              <a:buAutoNum type="arabicPeriod"/>
            </a:pPr>
            <a:r>
              <a:rPr lang="en-US" b="1" err="1"/>
              <a:t>CenterCrop</a:t>
            </a:r>
            <a:r>
              <a:rPr lang="en-US" b="1"/>
              <a:t> (224)</a:t>
            </a:r>
            <a:r>
              <a:rPr lang="en-US"/>
              <a:t>: Crops the center portion of the image to 224x224 pixels. Ensures consistent input size and focuses on the central part of the image.</a:t>
            </a:r>
          </a:p>
          <a:p>
            <a:pPr>
              <a:buFont typeface="+mj-lt"/>
              <a:buAutoNum type="arabicPeriod"/>
            </a:pPr>
            <a:r>
              <a:rPr lang="en-US" b="1" err="1"/>
              <a:t>ColorJitter</a:t>
            </a:r>
            <a:r>
              <a:rPr lang="en-US" b="1"/>
              <a:t> (brightness=0.3, contrast=0.3, saturation=0.3, hue=0.1)</a:t>
            </a:r>
            <a:r>
              <a:rPr lang="en-US"/>
              <a:t>: Randomly changes the brightness, contrast, saturation, and hue of the image to make the model resilient to varying lighting conditions and color distortions.</a:t>
            </a:r>
          </a:p>
          <a:p>
            <a:pPr>
              <a:buFont typeface="+mj-lt"/>
              <a:buAutoNum type="arabicPeriod"/>
            </a:pPr>
            <a:r>
              <a:rPr lang="en-US" b="1" err="1"/>
              <a:t>RandomAffine</a:t>
            </a:r>
            <a:r>
              <a:rPr lang="en-US" b="1"/>
              <a:t> (degrees=10, translate=(0.1, 0.1), scale=(0.9, 1.1))</a:t>
            </a:r>
            <a:r>
              <a:rPr lang="en-US"/>
              <a:t>: Applies affine transformations like rotation (up to ±10 degrees), translation (up to 10% of the width and height), and scaling (between 90% and 110%). This helps simulate slight geometric variations.</a:t>
            </a:r>
          </a:p>
          <a:p>
            <a:pPr>
              <a:buFont typeface="+mj-lt"/>
              <a:buAutoNum type="arabicPeriod"/>
            </a:pPr>
            <a:r>
              <a:rPr lang="en-US" b="1"/>
              <a:t>Normalize (mean=[0.485, 0.456, 0.406], std=[0.229, 0.224, 0.225])</a:t>
            </a:r>
            <a:r>
              <a:rPr lang="en-US"/>
              <a:t>: Normalizes the image using the mean and standard deviation of the ImageNet dataset, which is common when working with pretrained models.</a:t>
            </a:r>
          </a:p>
          <a:p>
            <a:pPr>
              <a:buFont typeface="+mj-lt"/>
              <a:buAutoNum type="arabicPeriod"/>
            </a:pPr>
            <a:r>
              <a:rPr lang="en-US" b="1" err="1"/>
              <a:t>RandAugment</a:t>
            </a:r>
            <a:r>
              <a:rPr lang="en-US" b="1"/>
              <a:t> (</a:t>
            </a:r>
            <a:r>
              <a:rPr lang="en-US" b="1" err="1"/>
              <a:t>num_ops</a:t>
            </a:r>
            <a:r>
              <a:rPr lang="en-US" b="1"/>
              <a:t>=2, magnitude=9)</a:t>
            </a:r>
            <a:r>
              <a:rPr lang="en-US"/>
              <a:t>: Applies a set of random augmentations from a predefined pool with a specified number of operations (</a:t>
            </a:r>
            <a:r>
              <a:rPr lang="en-US" err="1"/>
              <a:t>num_ops</a:t>
            </a:r>
            <a:r>
              <a:rPr lang="en-US"/>
              <a:t>) and intensity (magnitude). It’s a powerful augmentation strategy for diversifying the training set.</a:t>
            </a:r>
          </a:p>
          <a:p>
            <a:pPr>
              <a:buFont typeface="+mj-lt"/>
              <a:buAutoNum type="arabicPeriod"/>
            </a:pPr>
            <a:r>
              <a:rPr lang="en-US" b="1" err="1"/>
              <a:t>RandomErasing</a:t>
            </a:r>
            <a:r>
              <a:rPr lang="en-US" b="1"/>
              <a:t> (p=0.3)</a:t>
            </a:r>
            <a:r>
              <a:rPr lang="en-US"/>
              <a:t>: Randomly erases a rectangle portion of the image with a probability of 0.3, simulating occlusions or missing parts in objects, which can help the model generalize better.</a:t>
            </a:r>
          </a:p>
          <a:p>
            <a:pPr>
              <a:buFont typeface="+mj-lt"/>
              <a:buAutoNum type="arabicPeriod"/>
            </a:pPr>
            <a:endParaRPr lang="en-US"/>
          </a:p>
          <a:p>
            <a:pPr>
              <a:buFont typeface="+mj-lt"/>
              <a:buAutoNum type="arabicPeriod"/>
            </a:pPr>
            <a:endParaRPr lang="en-US"/>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200"/>
              <a:t>(More suitable for our data size)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200" err="1"/>
              <a:t>CosineLR</a:t>
            </a:r>
            <a:r>
              <a:rPr lang="en-US" sz="1200"/>
              <a:t>: Reaches maximum accuracy near end of training</a:t>
            </a:r>
          </a:p>
          <a:p>
            <a:pPr>
              <a:buFont typeface="+mj-lt"/>
              <a:buAutoNum type="arabicPeriod"/>
            </a:pPr>
            <a:endParaRPr lang="en-US"/>
          </a:p>
        </p:txBody>
      </p:sp>
      <p:sp>
        <p:nvSpPr>
          <p:cNvPr id="4" name="Slide Number Placeholder 3">
            <a:extLst>
              <a:ext uri="{FF2B5EF4-FFF2-40B4-BE49-F238E27FC236}">
                <a16:creationId xmlns:a16="http://schemas.microsoft.com/office/drawing/2014/main" id="{A8D9D0C7-C1A9-1135-86A5-73560F68E052}"/>
              </a:ext>
            </a:extLst>
          </p:cNvPr>
          <p:cNvSpPr>
            <a:spLocks noGrp="1"/>
          </p:cNvSpPr>
          <p:nvPr>
            <p:ph type="sldNum" sz="quarter" idx="5"/>
          </p:nvPr>
        </p:nvSpPr>
        <p:spPr/>
        <p:txBody>
          <a:bodyPr/>
          <a:lstStyle/>
          <a:p>
            <a:fld id="{097DB98D-AA25-0F4E-B92C-321CAE4F3FD4}" type="slidenum">
              <a:rPr lang="en-US" smtClean="0"/>
              <a:t>24</a:t>
            </a:fld>
            <a:endParaRPr lang="en-US"/>
          </a:p>
        </p:txBody>
      </p:sp>
    </p:spTree>
    <p:extLst>
      <p:ext uri="{BB962C8B-B14F-4D97-AF65-F5344CB8AC3E}">
        <p14:creationId xmlns:p14="http://schemas.microsoft.com/office/powerpoint/2010/main" val="53416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ui-sans-serif"/>
              </a:rPr>
              <a:t>Adam combines L2 </a:t>
            </a:r>
            <a:r>
              <a:rPr lang="en-US" b="0" i="0" err="1">
                <a:solidFill>
                  <a:srgbClr val="0D0D0D"/>
                </a:solidFill>
                <a:effectLst/>
                <a:latin typeface="ui-sans-serif"/>
              </a:rPr>
              <a:t>regularisation</a:t>
            </a:r>
            <a:r>
              <a:rPr lang="en-US" b="0" i="0">
                <a:solidFill>
                  <a:srgbClr val="0D0D0D"/>
                </a:solidFill>
                <a:effectLst/>
                <a:latin typeface="ui-sans-serif"/>
              </a:rPr>
              <a:t> with gradient updates, leading to suboptimal performance.</a:t>
            </a:r>
          </a:p>
          <a:p>
            <a:r>
              <a:rPr lang="en-US" b="0" i="0" err="1">
                <a:solidFill>
                  <a:srgbClr val="0D0D0D"/>
                </a:solidFill>
                <a:effectLst/>
                <a:latin typeface="ui-sans-serif"/>
              </a:rPr>
              <a:t>AdamW</a:t>
            </a:r>
            <a:r>
              <a:rPr lang="en-US" b="0" i="0">
                <a:solidFill>
                  <a:srgbClr val="0D0D0D"/>
                </a:solidFill>
                <a:effectLst/>
                <a:latin typeface="ui-sans-serif"/>
              </a:rPr>
              <a:t> decouples weight decay from gradient updates, ensuring better </a:t>
            </a:r>
            <a:r>
              <a:rPr lang="en-US" b="0" i="0" err="1">
                <a:solidFill>
                  <a:srgbClr val="0D0D0D"/>
                </a:solidFill>
                <a:effectLst/>
                <a:latin typeface="ui-sans-serif"/>
              </a:rPr>
              <a:t>generalisation</a:t>
            </a:r>
            <a:r>
              <a:rPr lang="en-US" b="0" i="0">
                <a:solidFill>
                  <a:srgbClr val="0D0D0D"/>
                </a:solidFill>
                <a:effectLst/>
                <a:latin typeface="ui-sans-serif"/>
              </a:rPr>
              <a:t> and reduced overfitting.</a:t>
            </a:r>
          </a:p>
          <a:p>
            <a:endParaRPr lang="en-US" b="0" i="0">
              <a:solidFill>
                <a:srgbClr val="0D0D0D"/>
              </a:solidFill>
              <a:effectLst/>
              <a:latin typeface="ui-sans-serif"/>
            </a:endParaRPr>
          </a:p>
          <a:p>
            <a:r>
              <a:rPr lang="en-US" b="0" i="0">
                <a:solidFill>
                  <a:srgbClr val="0D0D0D"/>
                </a:solidFill>
                <a:effectLst/>
                <a:latin typeface="ui-sans-serif"/>
              </a:rPr>
              <a:t>SGD uses a fixed learning rate for all parameters, making convergence slow. </a:t>
            </a:r>
            <a:r>
              <a:rPr lang="en-US" b="0" i="0" err="1">
                <a:solidFill>
                  <a:srgbClr val="0D0D0D"/>
                </a:solidFill>
                <a:effectLst/>
                <a:latin typeface="ui-sans-serif"/>
              </a:rPr>
              <a:t>AdamW</a:t>
            </a:r>
            <a:r>
              <a:rPr lang="en-US" b="0" i="0">
                <a:solidFill>
                  <a:srgbClr val="0D0D0D"/>
                </a:solidFill>
                <a:effectLst/>
                <a:latin typeface="ui-sans-serif"/>
              </a:rPr>
              <a:t> adapts learning rates for each parameter based on their gradients' magnitude and history, enabling faster convergence.</a:t>
            </a:r>
          </a:p>
          <a:p>
            <a:br>
              <a:rPr lang="en-US"/>
            </a:br>
            <a:endParaRPr lang="en-US"/>
          </a:p>
        </p:txBody>
      </p:sp>
      <p:sp>
        <p:nvSpPr>
          <p:cNvPr id="4" name="Slide Number Placeholder 3"/>
          <p:cNvSpPr>
            <a:spLocks noGrp="1"/>
          </p:cNvSpPr>
          <p:nvPr>
            <p:ph type="sldNum" sz="quarter" idx="5"/>
          </p:nvPr>
        </p:nvSpPr>
        <p:spPr/>
        <p:txBody>
          <a:bodyPr/>
          <a:lstStyle/>
          <a:p>
            <a:fld id="{097DB98D-AA25-0F4E-B92C-321CAE4F3FD4}" type="slidenum">
              <a:rPr lang="en-US" smtClean="0"/>
              <a:t>26</a:t>
            </a:fld>
            <a:endParaRPr lang="en-US"/>
          </a:p>
        </p:txBody>
      </p:sp>
    </p:spTree>
    <p:extLst>
      <p:ext uri="{BB962C8B-B14F-4D97-AF65-F5344CB8AC3E}">
        <p14:creationId xmlns:p14="http://schemas.microsoft.com/office/powerpoint/2010/main" val="107795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8547-AABC-AEA6-B492-6888DC7E67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19460B-569E-B4AC-9C14-A504575F6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F6BFBD-B7F0-9616-58D3-78F473641B4C}"/>
              </a:ext>
            </a:extLst>
          </p:cNvPr>
          <p:cNvSpPr>
            <a:spLocks noGrp="1"/>
          </p:cNvSpPr>
          <p:nvPr>
            <p:ph type="dt" sz="half" idx="10"/>
          </p:nvPr>
        </p:nvSpPr>
        <p:spPr/>
        <p:txBody>
          <a:bodyPr/>
          <a:lstStyle/>
          <a:p>
            <a:fld id="{79C5A860-F335-4252-AA00-24FB67ED2982}" type="datetime1">
              <a:rPr lang="en-US" smtClean="0"/>
              <a:t>12/6/2024</a:t>
            </a:fld>
            <a:endParaRPr lang="en-US"/>
          </a:p>
        </p:txBody>
      </p:sp>
      <p:sp>
        <p:nvSpPr>
          <p:cNvPr id="5" name="Footer Placeholder 4">
            <a:extLst>
              <a:ext uri="{FF2B5EF4-FFF2-40B4-BE49-F238E27FC236}">
                <a16:creationId xmlns:a16="http://schemas.microsoft.com/office/drawing/2014/main" id="{97507501-69F4-631D-78F7-644CF0931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B6B45-092C-CE63-758A-566D6243CB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4426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7104-E9E4-701D-28C4-AF4CF133E5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E5A4DC-0C24-6DDD-D5BD-E7BF2C735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AAD5F-D2B0-D098-4B4F-CDB44C657412}"/>
              </a:ext>
            </a:extLst>
          </p:cNvPr>
          <p:cNvSpPr>
            <a:spLocks noGrp="1"/>
          </p:cNvSpPr>
          <p:nvPr>
            <p:ph type="dt" sz="half" idx="10"/>
          </p:nvPr>
        </p:nvSpPr>
        <p:spPr/>
        <p:txBody>
          <a:bodyPr/>
          <a:lstStyle/>
          <a:p>
            <a:fld id="{46AB1048-0047-48CA-88BA-D69B470942CF}" type="datetime1">
              <a:rPr lang="en-US" smtClean="0"/>
              <a:t>12/6/2024</a:t>
            </a:fld>
            <a:endParaRPr lang="en-US"/>
          </a:p>
        </p:txBody>
      </p:sp>
      <p:sp>
        <p:nvSpPr>
          <p:cNvPr id="5" name="Footer Placeholder 4">
            <a:extLst>
              <a:ext uri="{FF2B5EF4-FFF2-40B4-BE49-F238E27FC236}">
                <a16:creationId xmlns:a16="http://schemas.microsoft.com/office/drawing/2014/main" id="{D1601F26-49B5-08A9-0F48-A0349D72A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40F73-29E4-19EE-33D4-5B11E833DDC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08032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668AF-A96D-B64F-7BF0-6BADEE7CDF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7956DD-E196-E0B2-7D06-EA58B351A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2A810-A84B-8B7B-2F61-15E45EE333BF}"/>
              </a:ext>
            </a:extLst>
          </p:cNvPr>
          <p:cNvSpPr>
            <a:spLocks noGrp="1"/>
          </p:cNvSpPr>
          <p:nvPr>
            <p:ph type="dt" sz="half" idx="10"/>
          </p:nvPr>
        </p:nvSpPr>
        <p:spPr/>
        <p:txBody>
          <a:bodyPr/>
          <a:lstStyle/>
          <a:p>
            <a:fld id="{5BD83879-648C-49A9-81A2-0EF5946532D0}" type="datetime1">
              <a:rPr lang="en-US" smtClean="0"/>
              <a:t>12/6/2024</a:t>
            </a:fld>
            <a:endParaRPr lang="en-US"/>
          </a:p>
        </p:txBody>
      </p:sp>
      <p:sp>
        <p:nvSpPr>
          <p:cNvPr id="5" name="Footer Placeholder 4">
            <a:extLst>
              <a:ext uri="{FF2B5EF4-FFF2-40B4-BE49-F238E27FC236}">
                <a16:creationId xmlns:a16="http://schemas.microsoft.com/office/drawing/2014/main" id="{7E794DF8-7A5C-B971-E968-37EE9241A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F207-63AA-BC31-6537-31E0AE6BF90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8687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FFA4-A33D-6879-64E0-8F02A872AF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14BB6-2ECD-E848-B97B-7C5DEBD8E8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972E4-633C-2F97-8F83-245ABE499581}"/>
              </a:ext>
            </a:extLst>
          </p:cNvPr>
          <p:cNvSpPr>
            <a:spLocks noGrp="1"/>
          </p:cNvSpPr>
          <p:nvPr>
            <p:ph type="dt" sz="half" idx="10"/>
          </p:nvPr>
        </p:nvSpPr>
        <p:spPr/>
        <p:txBody>
          <a:bodyPr/>
          <a:lstStyle/>
          <a:p>
            <a:fld id="{D04BC802-30E3-4658-9CCA-F873646FEC67}" type="datetime1">
              <a:rPr lang="en-US" smtClean="0"/>
              <a:t>12/6/2024</a:t>
            </a:fld>
            <a:endParaRPr lang="en-US"/>
          </a:p>
        </p:txBody>
      </p:sp>
      <p:sp>
        <p:nvSpPr>
          <p:cNvPr id="5" name="Footer Placeholder 4">
            <a:extLst>
              <a:ext uri="{FF2B5EF4-FFF2-40B4-BE49-F238E27FC236}">
                <a16:creationId xmlns:a16="http://schemas.microsoft.com/office/drawing/2014/main" id="{BE6115FC-CC66-3BCE-D15A-8F560E8A8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7B650-59FF-A966-1FDB-724C31694A0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0741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AD97-2128-085C-98DC-49C1D576E3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35EF44-3A9E-055A-701E-A6943C805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299C8-4D0E-8231-039A-37E3716EB30D}"/>
              </a:ext>
            </a:extLst>
          </p:cNvPr>
          <p:cNvSpPr>
            <a:spLocks noGrp="1"/>
          </p:cNvSpPr>
          <p:nvPr>
            <p:ph type="dt" sz="half" idx="10"/>
          </p:nvPr>
        </p:nvSpPr>
        <p:spPr/>
        <p:txBody>
          <a:bodyPr/>
          <a:lstStyle/>
          <a:p>
            <a:fld id="{0AB227A3-19CE-4153-81CE-64EB7AB094B3}" type="datetime1">
              <a:rPr lang="en-US" smtClean="0"/>
              <a:t>12/6/2024</a:t>
            </a:fld>
            <a:endParaRPr lang="en-US"/>
          </a:p>
        </p:txBody>
      </p:sp>
      <p:sp>
        <p:nvSpPr>
          <p:cNvPr id="5" name="Footer Placeholder 4">
            <a:extLst>
              <a:ext uri="{FF2B5EF4-FFF2-40B4-BE49-F238E27FC236}">
                <a16:creationId xmlns:a16="http://schemas.microsoft.com/office/drawing/2014/main" id="{F2EA7493-3B2E-7F01-5C87-BE72BAEC9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C09A-9762-A5F7-3E80-AD1933262DD0}"/>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5039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9D44-1BD0-AF0E-C423-7CE114DC83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13452-C210-A9E8-71E4-FDB302E37E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9A4EA-6661-D88A-46AF-3A862C7937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FE931-2A53-7326-E4C9-D847E5524F03}"/>
              </a:ext>
            </a:extLst>
          </p:cNvPr>
          <p:cNvSpPr>
            <a:spLocks noGrp="1"/>
          </p:cNvSpPr>
          <p:nvPr>
            <p:ph type="dt" sz="half" idx="10"/>
          </p:nvPr>
        </p:nvSpPr>
        <p:spPr/>
        <p:txBody>
          <a:bodyPr/>
          <a:lstStyle/>
          <a:p>
            <a:fld id="{B819A100-10F6-477E-8847-29D479EF1C92}" type="datetime1">
              <a:rPr lang="en-US" smtClean="0"/>
              <a:t>12/6/2024</a:t>
            </a:fld>
            <a:endParaRPr lang="en-US"/>
          </a:p>
        </p:txBody>
      </p:sp>
      <p:sp>
        <p:nvSpPr>
          <p:cNvPr id="6" name="Footer Placeholder 5">
            <a:extLst>
              <a:ext uri="{FF2B5EF4-FFF2-40B4-BE49-F238E27FC236}">
                <a16:creationId xmlns:a16="http://schemas.microsoft.com/office/drawing/2014/main" id="{7B13E020-9B0C-5C37-E28D-60F7FC093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28137-4719-B473-26B3-ACEA86C1641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4538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E5-53D2-C998-5E82-7C2A49C01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A63FA-0119-49E7-01A5-164CEBEC5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012F5C-BF7E-0CE8-79BE-EFA48BB1EA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9B95C8-27DC-E2F3-899C-FA5668916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2CD84-3BB5-E5BE-ABD4-C0DA2742DD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4ABD9A-FCCB-44FF-78B0-DC486628F0C4}"/>
              </a:ext>
            </a:extLst>
          </p:cNvPr>
          <p:cNvSpPr>
            <a:spLocks noGrp="1"/>
          </p:cNvSpPr>
          <p:nvPr>
            <p:ph type="dt" sz="half" idx="10"/>
          </p:nvPr>
        </p:nvSpPr>
        <p:spPr/>
        <p:txBody>
          <a:bodyPr/>
          <a:lstStyle/>
          <a:p>
            <a:fld id="{5DF128AB-198A-495F-8475-FDB360C9873F}" type="datetime1">
              <a:rPr lang="en-US" smtClean="0"/>
              <a:t>12/6/2024</a:t>
            </a:fld>
            <a:endParaRPr lang="en-US"/>
          </a:p>
        </p:txBody>
      </p:sp>
      <p:sp>
        <p:nvSpPr>
          <p:cNvPr id="8" name="Footer Placeholder 7">
            <a:extLst>
              <a:ext uri="{FF2B5EF4-FFF2-40B4-BE49-F238E27FC236}">
                <a16:creationId xmlns:a16="http://schemas.microsoft.com/office/drawing/2014/main" id="{8972D692-D6FA-48C3-843F-6C6FD9EA7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9750F8-D0A7-544A-6896-A28B99BACA0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4601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5C63-3D04-D0AF-6011-3EFA26843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DE69C1-D490-4E91-997F-AB0B726BC5D6}"/>
              </a:ext>
            </a:extLst>
          </p:cNvPr>
          <p:cNvSpPr>
            <a:spLocks noGrp="1"/>
          </p:cNvSpPr>
          <p:nvPr>
            <p:ph type="dt" sz="half" idx="10"/>
          </p:nvPr>
        </p:nvSpPr>
        <p:spPr/>
        <p:txBody>
          <a:bodyPr/>
          <a:lstStyle/>
          <a:p>
            <a:fld id="{021A235E-F8FD-479F-9FC7-18BE84110877}" type="datetime1">
              <a:rPr lang="en-US" smtClean="0"/>
              <a:t>12/6/2024</a:t>
            </a:fld>
            <a:endParaRPr lang="en-US"/>
          </a:p>
        </p:txBody>
      </p:sp>
      <p:sp>
        <p:nvSpPr>
          <p:cNvPr id="4" name="Footer Placeholder 3">
            <a:extLst>
              <a:ext uri="{FF2B5EF4-FFF2-40B4-BE49-F238E27FC236}">
                <a16:creationId xmlns:a16="http://schemas.microsoft.com/office/drawing/2014/main" id="{F068781D-8B7D-4901-9025-2F71F25D51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176D5C-57C5-9C38-BBC4-52E1601C214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7460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01A21-D7E6-3FF6-E292-1A41D3BD9C13}"/>
              </a:ext>
            </a:extLst>
          </p:cNvPr>
          <p:cNvSpPr>
            <a:spLocks noGrp="1"/>
          </p:cNvSpPr>
          <p:nvPr>
            <p:ph type="dt" sz="half" idx="10"/>
          </p:nvPr>
        </p:nvSpPr>
        <p:spPr/>
        <p:txBody>
          <a:bodyPr/>
          <a:lstStyle/>
          <a:p>
            <a:fld id="{E890F09B-68DA-462E-9DB4-4C9ADAB8CBCC}" type="datetime1">
              <a:rPr lang="en-US" smtClean="0"/>
              <a:t>12/6/2024</a:t>
            </a:fld>
            <a:endParaRPr lang="en-US"/>
          </a:p>
        </p:txBody>
      </p:sp>
      <p:sp>
        <p:nvSpPr>
          <p:cNvPr id="3" name="Footer Placeholder 2">
            <a:extLst>
              <a:ext uri="{FF2B5EF4-FFF2-40B4-BE49-F238E27FC236}">
                <a16:creationId xmlns:a16="http://schemas.microsoft.com/office/drawing/2014/main" id="{247A46E0-F21B-C8DE-6543-4A6F3CD557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AB1BE-7C0B-5B73-93A9-D7EE61267D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94077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8A4D-26F2-A5B3-CBD1-F4D0319AC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46761-6872-43F4-8244-AB9653265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C4C07-1826-603C-8A09-E967F888D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68D8F-DF64-A94D-6B85-6ABF1E1496CB}"/>
              </a:ext>
            </a:extLst>
          </p:cNvPr>
          <p:cNvSpPr>
            <a:spLocks noGrp="1"/>
          </p:cNvSpPr>
          <p:nvPr>
            <p:ph type="dt" sz="half" idx="10"/>
          </p:nvPr>
        </p:nvSpPr>
        <p:spPr/>
        <p:txBody>
          <a:bodyPr/>
          <a:lstStyle/>
          <a:p>
            <a:fld id="{17AC4E36-FABE-47EB-AA7F-C19A93824617}" type="datetime1">
              <a:rPr lang="en-US" smtClean="0"/>
              <a:t>12/6/2024</a:t>
            </a:fld>
            <a:endParaRPr lang="en-US"/>
          </a:p>
        </p:txBody>
      </p:sp>
      <p:sp>
        <p:nvSpPr>
          <p:cNvPr id="6" name="Footer Placeholder 5">
            <a:extLst>
              <a:ext uri="{FF2B5EF4-FFF2-40B4-BE49-F238E27FC236}">
                <a16:creationId xmlns:a16="http://schemas.microsoft.com/office/drawing/2014/main" id="{29EA3DD6-27E7-DAA9-1275-52B096626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0188C-B590-2D95-147C-0F45BACACB8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55653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9145-8FA0-5B4E-8D9A-8A4D72CBE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EBB426-8C21-3ACB-45B9-3DF149424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8A83BF-EBDE-4BFC-D1CA-5B13B302C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58381B-FA4E-A203-0F08-6B7F212D126A}"/>
              </a:ext>
            </a:extLst>
          </p:cNvPr>
          <p:cNvSpPr>
            <a:spLocks noGrp="1"/>
          </p:cNvSpPr>
          <p:nvPr>
            <p:ph type="dt" sz="half" idx="10"/>
          </p:nvPr>
        </p:nvSpPr>
        <p:spPr/>
        <p:txBody>
          <a:bodyPr/>
          <a:lstStyle/>
          <a:p>
            <a:fld id="{F199CE6B-5DE6-4A2D-B72E-5E8969F9F56F}" type="datetime1">
              <a:rPr lang="en-US" smtClean="0"/>
              <a:t>12/6/2024</a:t>
            </a:fld>
            <a:endParaRPr lang="en-US"/>
          </a:p>
        </p:txBody>
      </p:sp>
      <p:sp>
        <p:nvSpPr>
          <p:cNvPr id="6" name="Footer Placeholder 5">
            <a:extLst>
              <a:ext uri="{FF2B5EF4-FFF2-40B4-BE49-F238E27FC236}">
                <a16:creationId xmlns:a16="http://schemas.microsoft.com/office/drawing/2014/main" id="{EA0D23F5-1BE7-B85B-B33C-E81A90285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BEF0A-2895-BD8C-B71B-E6D5A882CDA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245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A0910A-8F82-27D4-4D7E-4A4E52B15F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0B12E5-4053-0D51-ECC8-F2E1BF084D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BB888-B42E-1CF3-40AD-C7F108080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81A142-DA77-4A5F-AD1F-14E6C18F0F5F}" type="datetime1">
              <a:rPr lang="en-US" smtClean="0"/>
              <a:t>12/6/2024</a:t>
            </a:fld>
            <a:endParaRPr lang="en-US"/>
          </a:p>
        </p:txBody>
      </p:sp>
      <p:sp>
        <p:nvSpPr>
          <p:cNvPr id="5" name="Footer Placeholder 4">
            <a:extLst>
              <a:ext uri="{FF2B5EF4-FFF2-40B4-BE49-F238E27FC236}">
                <a16:creationId xmlns:a16="http://schemas.microsoft.com/office/drawing/2014/main" id="{78A4E0F8-5480-3D9A-0D82-800C6768DB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714E35-51C2-E785-788F-591B74CE2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3514567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kaggleashwin/vehicle-type-recognit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164A90AE-66B6-7849-BFBF-7040F1C3EA51}"/>
              </a:ext>
            </a:extLst>
          </p:cNvPr>
          <p:cNvPicPr>
            <a:picLocks noChangeAspect="1"/>
          </p:cNvPicPr>
          <p:nvPr/>
        </p:nvPicPr>
        <p:blipFill>
          <a:blip r:embed="rId2"/>
          <a:srcRect t="10367" r="-2" b="2889"/>
          <a:stretch/>
        </p:blipFill>
        <p:spPr>
          <a:xfrm>
            <a:off x="6096000" y="10"/>
            <a:ext cx="6095999" cy="6857989"/>
          </a:xfrm>
          <a:prstGeom prst="rect">
            <a:avLst/>
          </a:prstGeom>
        </p:spPr>
      </p:pic>
      <p:sp>
        <p:nvSpPr>
          <p:cNvPr id="2" name="Title 1">
            <a:extLst>
              <a:ext uri="{FF2B5EF4-FFF2-40B4-BE49-F238E27FC236}">
                <a16:creationId xmlns:a16="http://schemas.microsoft.com/office/drawing/2014/main" id="{07E4F89F-59A1-5B45-6379-79FF9829875C}"/>
              </a:ext>
            </a:extLst>
          </p:cNvPr>
          <p:cNvSpPr>
            <a:spLocks noGrp="1"/>
          </p:cNvSpPr>
          <p:nvPr>
            <p:ph type="ctrTitle"/>
          </p:nvPr>
        </p:nvSpPr>
        <p:spPr>
          <a:xfrm>
            <a:off x="390718" y="1041400"/>
            <a:ext cx="5205220" cy="2387600"/>
          </a:xfrm>
        </p:spPr>
        <p:txBody>
          <a:bodyPr>
            <a:normAutofit fontScale="90000"/>
          </a:bodyPr>
          <a:lstStyle/>
          <a:p>
            <a:r>
              <a:rPr lang="en-US"/>
              <a:t>Vehicle detection system</a:t>
            </a:r>
          </a:p>
        </p:txBody>
      </p:sp>
      <p:sp>
        <p:nvSpPr>
          <p:cNvPr id="3" name="Subtitle 2">
            <a:extLst>
              <a:ext uri="{FF2B5EF4-FFF2-40B4-BE49-F238E27FC236}">
                <a16:creationId xmlns:a16="http://schemas.microsoft.com/office/drawing/2014/main" id="{C7C64C49-9981-51E1-4022-3FE491A8472F}"/>
              </a:ext>
            </a:extLst>
          </p:cNvPr>
          <p:cNvSpPr>
            <a:spLocks noGrp="1"/>
          </p:cNvSpPr>
          <p:nvPr>
            <p:ph type="subTitle" idx="1"/>
          </p:nvPr>
        </p:nvSpPr>
        <p:spPr>
          <a:xfrm>
            <a:off x="690613" y="3602038"/>
            <a:ext cx="4405262" cy="2387600"/>
          </a:xfrm>
        </p:spPr>
        <p:txBody>
          <a:bodyPr>
            <a:normAutofit/>
          </a:bodyPr>
          <a:lstStyle/>
          <a:p>
            <a:r>
              <a:rPr lang="en-US"/>
              <a:t>Ng Chung Wah (Leader)</a:t>
            </a:r>
          </a:p>
          <a:p>
            <a:r>
              <a:rPr lang="en-US"/>
              <a:t>Chan Chak Fung</a:t>
            </a:r>
          </a:p>
          <a:p>
            <a:r>
              <a:rPr lang="en-US"/>
              <a:t>Chung Tin Ho</a:t>
            </a:r>
          </a:p>
          <a:p>
            <a:r>
              <a:rPr lang="en-US"/>
              <a:t>Kuok Chun Cho</a:t>
            </a:r>
          </a:p>
        </p:txBody>
      </p:sp>
    </p:spTree>
    <p:extLst>
      <p:ext uri="{BB962C8B-B14F-4D97-AF65-F5344CB8AC3E}">
        <p14:creationId xmlns:p14="http://schemas.microsoft.com/office/powerpoint/2010/main" val="323848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F9933-D16D-5B77-091F-2CF37761B725}"/>
              </a:ext>
            </a:extLst>
          </p:cNvPr>
          <p:cNvSpPr>
            <a:spLocks noGrp="1"/>
          </p:cNvSpPr>
          <p:nvPr>
            <p:ph type="title"/>
          </p:nvPr>
        </p:nvSpPr>
        <p:spPr>
          <a:xfrm>
            <a:off x="261575" y="255551"/>
            <a:ext cx="9474916" cy="838620"/>
          </a:xfrm>
        </p:spPr>
        <p:txBody>
          <a:bodyPr anchor="b">
            <a:normAutofit/>
          </a:bodyPr>
          <a:lstStyle/>
          <a:p>
            <a:r>
              <a:rPr lang="en-US" sz="4000"/>
              <a:t>SVM: Methodology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63A901-ABBA-7F01-7803-FA6D96BF1C90}"/>
              </a:ext>
            </a:extLst>
          </p:cNvPr>
          <p:cNvSpPr>
            <a:spLocks noGrp="1"/>
          </p:cNvSpPr>
          <p:nvPr>
            <p:ph idx="1"/>
          </p:nvPr>
        </p:nvSpPr>
        <p:spPr>
          <a:xfrm>
            <a:off x="793661" y="2599509"/>
            <a:ext cx="10199915" cy="3639450"/>
          </a:xfrm>
        </p:spPr>
        <p:txBody>
          <a:bodyPr vert="horz" lIns="91440" tIns="45720" rIns="91440" bIns="45720" rtlCol="0" anchor="ctr">
            <a:noAutofit/>
          </a:bodyPr>
          <a:lstStyle/>
          <a:p>
            <a:pPr marL="0" indent="0">
              <a:buNone/>
            </a:pPr>
            <a:r>
              <a:rPr lang="en-US" sz="2000" b="1">
                <a:ea typeface="+mn-lt"/>
                <a:cs typeface="+mn-lt"/>
              </a:rPr>
              <a:t>1.Linear Model</a:t>
            </a:r>
            <a:r>
              <a:rPr lang="en-US" sz="2000">
                <a:ea typeface="+mn-lt"/>
                <a:cs typeface="+mn-lt"/>
              </a:rPr>
              <a:t>: The SVM is implemented as a linear model with a single fully connected layer.</a:t>
            </a:r>
            <a:endParaRPr lang="en-US" sz="2000"/>
          </a:p>
          <a:p>
            <a:pPr marL="0" indent="0">
              <a:buNone/>
            </a:pPr>
            <a:r>
              <a:rPr lang="en-US" sz="2000" b="1">
                <a:ea typeface="+mn-lt"/>
                <a:cs typeface="+mn-lt"/>
              </a:rPr>
              <a:t>2.Hinge Loss</a:t>
            </a:r>
            <a:r>
              <a:rPr lang="en-US" sz="2000">
                <a:ea typeface="+mn-lt"/>
                <a:cs typeface="+mn-lt"/>
              </a:rPr>
              <a:t>: The hinge loss function is used to maximize the margin between classes. the goal is to penalize misclassified points that fall within the margin or on the wrong side of the decision boundary.</a:t>
            </a:r>
          </a:p>
          <a:p>
            <a:pPr marL="0" indent="0">
              <a:buNone/>
            </a:pPr>
            <a:r>
              <a:rPr lang="en-US" sz="2000" b="1">
                <a:ea typeface="+mn-lt"/>
                <a:cs typeface="+mn-lt"/>
              </a:rPr>
              <a:t>3.Regularization</a:t>
            </a:r>
            <a:r>
              <a:rPr lang="en-US" sz="2000">
                <a:ea typeface="+mn-lt"/>
                <a:cs typeface="+mn-lt"/>
              </a:rPr>
              <a:t>: L1 regularization is applied to prevent overfitting and encourage sparse weights, which helps improve generalization.</a:t>
            </a:r>
          </a:p>
          <a:p>
            <a:pPr marL="0" indent="0">
              <a:buNone/>
            </a:pPr>
            <a:r>
              <a:rPr lang="en-US" sz="2000"/>
              <a:t>4.</a:t>
            </a:r>
            <a:r>
              <a:rPr lang="en-US" sz="2000" b="1"/>
              <a:t>SGD Optimization</a:t>
            </a:r>
            <a:r>
              <a:rPr lang="en-US" sz="2000"/>
              <a:t>: SGD is used for optimizing the model parameters, with a learning rate schedule for fine-tuning. The learning rate is further scheduled using </a:t>
            </a:r>
            <a:r>
              <a:rPr lang="en-US" sz="2000" b="1" err="1"/>
              <a:t>StepLR</a:t>
            </a:r>
            <a:r>
              <a:rPr lang="en-US" sz="2000"/>
              <a:t>, which decreases the learning rate by a factor of </a:t>
            </a:r>
            <a:r>
              <a:rPr lang="en-US" sz="2000">
                <a:latin typeface="Consolas"/>
              </a:rPr>
              <a:t>gamma</a:t>
            </a:r>
            <a:r>
              <a:rPr lang="en-US" sz="2000"/>
              <a:t> every </a:t>
            </a:r>
            <a:r>
              <a:rPr lang="en-US" sz="2000" err="1">
                <a:latin typeface="Consolas"/>
              </a:rPr>
              <a:t>step_size</a:t>
            </a:r>
            <a:r>
              <a:rPr lang="en-US" sz="2000"/>
              <a:t> epochs.</a:t>
            </a:r>
          </a:p>
        </p:txBody>
      </p:sp>
      <p:pic>
        <p:nvPicPr>
          <p:cNvPr id="4" name="Picture 3" descr="histogram of oriented gradient - an overview | ScienceDirect Topics">
            <a:extLst>
              <a:ext uri="{FF2B5EF4-FFF2-40B4-BE49-F238E27FC236}">
                <a16:creationId xmlns:a16="http://schemas.microsoft.com/office/drawing/2014/main" id="{180BEEBD-36C9-8B7B-572E-31297D5A515A}"/>
              </a:ext>
            </a:extLst>
          </p:cNvPr>
          <p:cNvPicPr>
            <a:picLocks noChangeAspect="1"/>
          </p:cNvPicPr>
          <p:nvPr/>
        </p:nvPicPr>
        <p:blipFill>
          <a:blip r:embed="rId2"/>
          <a:stretch>
            <a:fillRect/>
          </a:stretch>
        </p:blipFill>
        <p:spPr>
          <a:xfrm>
            <a:off x="6358221" y="254105"/>
            <a:ext cx="3902173" cy="2387286"/>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330FE-B886-4D92-623F-35FDA692281F}"/>
              </a:ext>
            </a:extLst>
          </p:cNvPr>
          <p:cNvSpPr>
            <a:spLocks noGrp="1"/>
          </p:cNvSpPr>
          <p:nvPr>
            <p:ph type="title"/>
          </p:nvPr>
        </p:nvSpPr>
        <p:spPr>
          <a:xfrm>
            <a:off x="136765" y="281827"/>
            <a:ext cx="6558295" cy="983138"/>
          </a:xfrm>
        </p:spPr>
        <p:txBody>
          <a:bodyPr anchor="b">
            <a:normAutofit/>
          </a:bodyPr>
          <a:lstStyle/>
          <a:p>
            <a:r>
              <a:rPr lang="en-US" sz="4800"/>
              <a:t>SVM: Methodology</a:t>
            </a:r>
            <a:r>
              <a:rPr lang="en-US" sz="4800" b="1"/>
              <a:t>(cont.)</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D30C97-0A97-4656-916A-9B80AD7BFDBB}"/>
              </a:ext>
            </a:extLst>
          </p:cNvPr>
          <p:cNvSpPr>
            <a:spLocks noGrp="1"/>
          </p:cNvSpPr>
          <p:nvPr>
            <p:ph idx="1"/>
          </p:nvPr>
        </p:nvSpPr>
        <p:spPr>
          <a:xfrm>
            <a:off x="136764" y="2389302"/>
            <a:ext cx="9470760" cy="3639450"/>
          </a:xfrm>
        </p:spPr>
        <p:txBody>
          <a:bodyPr vert="horz" lIns="91440" tIns="45720" rIns="91440" bIns="45720" rtlCol="0" anchor="ctr">
            <a:noAutofit/>
          </a:bodyPr>
          <a:lstStyle/>
          <a:p>
            <a:pPr marL="0" indent="0">
              <a:buNone/>
            </a:pPr>
            <a:r>
              <a:rPr lang="en-US" sz="2000"/>
              <a:t>5.</a:t>
            </a:r>
            <a:r>
              <a:rPr lang="en-US" sz="2000" b="1">
                <a:ea typeface="+mn-lt"/>
                <a:cs typeface="+mn-lt"/>
              </a:rPr>
              <a:t>HOG Features</a:t>
            </a:r>
            <a:r>
              <a:rPr lang="en-US" sz="2000">
                <a:ea typeface="+mn-lt"/>
                <a:cs typeface="+mn-lt"/>
              </a:rPr>
              <a:t>: HOG features are extracted from input images to serve as input to the SVM.</a:t>
            </a:r>
            <a:endParaRPr lang="en-US" sz="2000"/>
          </a:p>
          <a:p>
            <a:pPr>
              <a:buFont typeface="Arial"/>
              <a:buChar char="•"/>
            </a:pPr>
            <a:r>
              <a:rPr lang="en-US" sz="2000">
                <a:ea typeface="+mn-lt"/>
                <a:cs typeface="+mn-lt"/>
              </a:rPr>
              <a:t>The dataset is preprocessed using </a:t>
            </a:r>
            <a:r>
              <a:rPr lang="en-US" sz="2000" b="1">
                <a:ea typeface="+mn-lt"/>
                <a:cs typeface="+mn-lt"/>
              </a:rPr>
              <a:t>Histogram of Oriented Gradients (HOG)</a:t>
            </a:r>
            <a:r>
              <a:rPr lang="en-US" sz="2000">
                <a:ea typeface="+mn-lt"/>
                <a:cs typeface="+mn-lt"/>
              </a:rPr>
              <a:t>, a feature descriptor that is widely used for object detection and image classification tasks.</a:t>
            </a:r>
            <a:endParaRPr lang="en-US" sz="2000"/>
          </a:p>
          <a:p>
            <a:pPr>
              <a:buFont typeface="Arial"/>
              <a:buChar char="•"/>
            </a:pPr>
            <a:r>
              <a:rPr lang="en-US" sz="2000">
                <a:ea typeface="+mn-lt"/>
                <a:cs typeface="+mn-lt"/>
              </a:rPr>
              <a:t>The </a:t>
            </a:r>
            <a:r>
              <a:rPr lang="en-US" sz="2000" err="1">
                <a:latin typeface="Consolas"/>
              </a:rPr>
              <a:t>torch_hog.HOG</a:t>
            </a:r>
            <a:r>
              <a:rPr lang="en-US" sz="2000">
                <a:ea typeface="+mn-lt"/>
                <a:cs typeface="+mn-lt"/>
              </a:rPr>
              <a:t> module is used to extract the HOG features from the input images. These features serve as the input to the SVM model.</a:t>
            </a:r>
            <a:endParaRPr lang="en-US" sz="2000"/>
          </a:p>
          <a:p>
            <a:pPr>
              <a:buFont typeface="Arial"/>
              <a:buChar char="•"/>
            </a:pPr>
            <a:r>
              <a:rPr lang="en-US" sz="2000">
                <a:ea typeface="+mn-lt"/>
                <a:cs typeface="+mn-lt"/>
              </a:rPr>
              <a:t>This process converts the images into a feature vector of size </a:t>
            </a:r>
            <a:r>
              <a:rPr lang="en-US" sz="2000">
                <a:latin typeface="Consolas"/>
              </a:rPr>
              <a:t>3780</a:t>
            </a:r>
            <a:r>
              <a:rPr lang="en-US" sz="2000">
                <a:ea typeface="+mn-lt"/>
                <a:cs typeface="+mn-lt"/>
              </a:rPr>
              <a:t> (as set in the </a:t>
            </a:r>
            <a:r>
              <a:rPr lang="en-US" sz="2000" err="1">
                <a:latin typeface="Consolas"/>
              </a:rPr>
              <a:t>args.input_size</a:t>
            </a:r>
            <a:r>
              <a:rPr lang="en-US" sz="2000">
                <a:ea typeface="+mn-lt"/>
                <a:cs typeface="+mn-lt"/>
              </a:rPr>
              <a:t>), which is then classified by the SVM.</a:t>
            </a:r>
            <a:endParaRPr lang="en-US" sz="2000"/>
          </a:p>
          <a:p>
            <a:pPr marL="0" indent="0">
              <a:buNone/>
            </a:pPr>
            <a:endParaRPr lang="en-US" sz="2000"/>
          </a:p>
        </p:txBody>
      </p:sp>
      <p:pic>
        <p:nvPicPr>
          <p:cNvPr id="4" name="Picture 3" descr="Histogram of Oriented Gradients explained using OpenCV">
            <a:extLst>
              <a:ext uri="{FF2B5EF4-FFF2-40B4-BE49-F238E27FC236}">
                <a16:creationId xmlns:a16="http://schemas.microsoft.com/office/drawing/2014/main" id="{65EC4B4F-B584-336C-361D-7E8AB5F96B2C}"/>
              </a:ext>
            </a:extLst>
          </p:cNvPr>
          <p:cNvPicPr>
            <a:picLocks noChangeAspect="1"/>
          </p:cNvPicPr>
          <p:nvPr/>
        </p:nvPicPr>
        <p:blipFill>
          <a:blip r:embed="rId2"/>
          <a:stretch>
            <a:fillRect/>
          </a:stretch>
        </p:blipFill>
        <p:spPr>
          <a:xfrm>
            <a:off x="7297583" y="2386"/>
            <a:ext cx="3902174" cy="2200981"/>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02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93292-A6AC-92AE-0863-5F9BAA83369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SVM:Results</a:t>
            </a:r>
          </a:p>
        </p:txBody>
      </p:sp>
      <p:sp>
        <p:nvSpPr>
          <p:cNvPr id="3" name="Content Placeholder 2">
            <a:extLst>
              <a:ext uri="{FF2B5EF4-FFF2-40B4-BE49-F238E27FC236}">
                <a16:creationId xmlns:a16="http://schemas.microsoft.com/office/drawing/2014/main" id="{3AC44C8A-2653-4C47-0995-5483F4B797F9}"/>
              </a:ext>
            </a:extLst>
          </p:cNvPr>
          <p:cNvSpPr>
            <a:spLocks noGrp="1"/>
          </p:cNvSpPr>
          <p:nvPr>
            <p:ph idx="1"/>
          </p:nvPr>
        </p:nvSpPr>
        <p:spPr>
          <a:xfrm>
            <a:off x="739734" y="1742306"/>
            <a:ext cx="10909643" cy="687406"/>
          </a:xfrm>
        </p:spPr>
        <p:txBody>
          <a:bodyPr vert="horz" lIns="91440" tIns="45720" rIns="91440" bIns="45720" rtlCol="0" anchor="ctr">
            <a:normAutofit fontScale="92500" lnSpcReduction="10000"/>
          </a:bodyPr>
          <a:lstStyle/>
          <a:p>
            <a:pPr marL="0" indent="0" algn="ctr">
              <a:buNone/>
            </a:pPr>
            <a:r>
              <a:rPr lang="en-US" sz="2400"/>
              <a:t>Visualization</a:t>
            </a:r>
            <a:br>
              <a:rPr lang="en-US" sz="2400"/>
            </a:br>
            <a:r>
              <a:rPr lang="en-US" sz="2400"/>
              <a:t>Best validation accuracy: 67.50%</a:t>
            </a:r>
            <a:endParaRPr lang="en-US" sz="2400" kern="1200"/>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loss and loss&#10;&#10;Description automatically generated">
            <a:extLst>
              <a:ext uri="{FF2B5EF4-FFF2-40B4-BE49-F238E27FC236}">
                <a16:creationId xmlns:a16="http://schemas.microsoft.com/office/drawing/2014/main" id="{38B2FF4A-8585-6A6E-A592-F315A589C8F1}"/>
              </a:ext>
            </a:extLst>
          </p:cNvPr>
          <p:cNvPicPr>
            <a:picLocks noChangeAspect="1"/>
          </p:cNvPicPr>
          <p:nvPr/>
        </p:nvPicPr>
        <p:blipFill>
          <a:blip r:embed="rId2"/>
          <a:stretch>
            <a:fillRect/>
          </a:stretch>
        </p:blipFill>
        <p:spPr>
          <a:xfrm>
            <a:off x="1043275" y="2633472"/>
            <a:ext cx="10102401" cy="3586353"/>
          </a:xfrm>
          <a:prstGeom prst="rect">
            <a:avLst/>
          </a:prstGeom>
        </p:spPr>
      </p:pic>
    </p:spTree>
    <p:extLst>
      <p:ext uri="{BB962C8B-B14F-4D97-AF65-F5344CB8AC3E}">
        <p14:creationId xmlns:p14="http://schemas.microsoft.com/office/powerpoint/2010/main" val="273577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CFDC-3911-C468-DBD2-2F9D41B81453}"/>
              </a:ext>
            </a:extLst>
          </p:cNvPr>
          <p:cNvSpPr>
            <a:spLocks noGrp="1"/>
          </p:cNvSpPr>
          <p:nvPr>
            <p:ph type="title"/>
          </p:nvPr>
        </p:nvSpPr>
        <p:spPr/>
        <p:txBody>
          <a:bodyPr/>
          <a:lstStyle/>
          <a:p>
            <a:r>
              <a:rPr lang="en-US" err="1"/>
              <a:t>SVM:result</a:t>
            </a:r>
            <a:r>
              <a:rPr lang="en-US" b="1"/>
              <a:t>(cont.)</a:t>
            </a:r>
          </a:p>
        </p:txBody>
      </p:sp>
      <p:sp>
        <p:nvSpPr>
          <p:cNvPr id="3" name="Content Placeholder 2">
            <a:extLst>
              <a:ext uri="{FF2B5EF4-FFF2-40B4-BE49-F238E27FC236}">
                <a16:creationId xmlns:a16="http://schemas.microsoft.com/office/drawing/2014/main" id="{43537C9A-00DC-77C5-D931-C05AD119C8C5}"/>
              </a:ext>
            </a:extLst>
          </p:cNvPr>
          <p:cNvSpPr>
            <a:spLocks noGrp="1"/>
          </p:cNvSpPr>
          <p:nvPr>
            <p:ph idx="1"/>
          </p:nvPr>
        </p:nvSpPr>
        <p:spPr>
          <a:xfrm>
            <a:off x="838200" y="1825625"/>
            <a:ext cx="5247290" cy="4351338"/>
          </a:xfrm>
        </p:spPr>
        <p:txBody>
          <a:bodyPr vert="horz" lIns="91440" tIns="45720" rIns="91440" bIns="45720" rtlCol="0" anchor="t">
            <a:normAutofit/>
          </a:bodyPr>
          <a:lstStyle/>
          <a:p>
            <a:r>
              <a:rPr lang="en-US" sz="2000"/>
              <a:t>1. </a:t>
            </a:r>
            <a:r>
              <a:rPr lang="en-US" sz="2000" b="1"/>
              <a:t>Training and Validation Loss (Left Plot)</a:t>
            </a:r>
            <a:endParaRPr lang="en-US" sz="2000"/>
          </a:p>
          <a:p>
            <a:r>
              <a:rPr lang="en-US" sz="2000" b="1">
                <a:ea typeface="+mn-lt"/>
                <a:cs typeface="+mn-lt"/>
              </a:rPr>
              <a:t>Train Loss (Blue Line)</a:t>
            </a:r>
            <a:r>
              <a:rPr lang="en-US" sz="2000">
                <a:ea typeface="+mn-lt"/>
                <a:cs typeface="+mn-lt"/>
              </a:rPr>
              <a:t>: Steadily decreases, approaching near-zero after 20 epochs, indicating that the model is learning the training data well.</a:t>
            </a:r>
            <a:endParaRPr lang="en-US" sz="2000"/>
          </a:p>
          <a:p>
            <a:r>
              <a:rPr lang="en-US" sz="2000" b="1">
                <a:ea typeface="+mn-lt"/>
                <a:cs typeface="+mn-lt"/>
              </a:rPr>
              <a:t>Val Loss (Orange Line)</a:t>
            </a:r>
            <a:r>
              <a:rPr lang="en-US" sz="2000">
                <a:ea typeface="+mn-lt"/>
                <a:cs typeface="+mn-lt"/>
              </a:rPr>
              <a:t>: Decreases initially but flattens around 0.5 after 10 epochs, suggesting </a:t>
            </a:r>
            <a:r>
              <a:rPr lang="en-US" sz="2000" b="1">
                <a:ea typeface="+mn-lt"/>
                <a:cs typeface="+mn-lt"/>
              </a:rPr>
              <a:t>overfitting</a:t>
            </a:r>
            <a:r>
              <a:rPr lang="en-US" sz="2000">
                <a:ea typeface="+mn-lt"/>
                <a:cs typeface="+mn-lt"/>
              </a:rPr>
              <a:t> as the model fails to improve on unseen validation data.</a:t>
            </a:r>
            <a:endParaRPr lang="en-US" sz="2000"/>
          </a:p>
          <a:p>
            <a:endParaRPr lang="en-US" sz="2000" b="1"/>
          </a:p>
          <a:p>
            <a:endParaRPr lang="en-US" sz="2000"/>
          </a:p>
        </p:txBody>
      </p:sp>
      <p:sp>
        <p:nvSpPr>
          <p:cNvPr id="4" name="TextBox 3">
            <a:extLst>
              <a:ext uri="{FF2B5EF4-FFF2-40B4-BE49-F238E27FC236}">
                <a16:creationId xmlns:a16="http://schemas.microsoft.com/office/drawing/2014/main" id="{3D616ADF-A760-5D38-24B0-7E1495E84E5D}"/>
              </a:ext>
            </a:extLst>
          </p:cNvPr>
          <p:cNvSpPr txBox="1"/>
          <p:nvPr/>
        </p:nvSpPr>
        <p:spPr>
          <a:xfrm>
            <a:off x="6928950" y="3264003"/>
            <a:ext cx="470867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0" indent="-228600" rtl="0">
              <a:buFont typeface=""/>
              <a:buChar char="•"/>
            </a:pPr>
            <a:r>
              <a:rPr lang="en-US" sz="2000" baseline="0">
                <a:latin typeface="Aptos"/>
                <a:ea typeface="Arial"/>
                <a:cs typeface="Arial"/>
              </a:rPr>
              <a:t>2. </a:t>
            </a:r>
            <a:r>
              <a:rPr lang="en-US" sz="2000" b="1" baseline="0">
                <a:latin typeface="Aptos"/>
                <a:ea typeface="Arial"/>
                <a:cs typeface="Arial"/>
              </a:rPr>
              <a:t>Training and Validation Accuracy (Right Plot)</a:t>
            </a:r>
            <a:r>
              <a:rPr lang="en-US" sz="2000">
                <a:latin typeface="Aptos"/>
                <a:ea typeface="Arial"/>
                <a:cs typeface="Arial"/>
              </a:rPr>
              <a:t>​</a:t>
            </a:r>
          </a:p>
          <a:p>
            <a:pPr marL="228600" lvl="0" indent="-228600" rtl="0">
              <a:buFont typeface=""/>
              <a:buChar char="•"/>
            </a:pPr>
            <a:r>
              <a:rPr lang="en-US" sz="2000" b="1" baseline="0">
                <a:latin typeface="Aptos"/>
                <a:ea typeface="Arial"/>
                <a:cs typeface="Arial"/>
              </a:rPr>
              <a:t>Train Accuracy (Blue Line)</a:t>
            </a:r>
            <a:r>
              <a:rPr lang="en-US" sz="2000" baseline="0">
                <a:latin typeface="Aptos"/>
                <a:ea typeface="Arial"/>
                <a:cs typeface="Arial"/>
              </a:rPr>
              <a:t>: Increases rapidly, reaching near 100% after 20 epochs, showing the model is fitting the training data almost perfectly.</a:t>
            </a:r>
            <a:r>
              <a:rPr lang="en-US" sz="2000">
                <a:latin typeface="Aptos"/>
                <a:ea typeface="Arial"/>
                <a:cs typeface="Arial"/>
              </a:rPr>
              <a:t>​</a:t>
            </a:r>
          </a:p>
          <a:p>
            <a:pPr marL="228600" lvl="0" indent="-228600" rtl="0">
              <a:buFont typeface=""/>
              <a:buChar char="•"/>
            </a:pPr>
            <a:r>
              <a:rPr lang="en-US" sz="2000" b="1" baseline="0">
                <a:latin typeface="Aptos"/>
                <a:ea typeface="Arial"/>
                <a:cs typeface="Arial"/>
              </a:rPr>
              <a:t>Val Accuracy (Orange Line)</a:t>
            </a:r>
            <a:r>
              <a:rPr lang="en-US" sz="2000" baseline="0">
                <a:latin typeface="Aptos"/>
                <a:ea typeface="Arial"/>
                <a:cs typeface="Arial"/>
              </a:rPr>
              <a:t>: Rises quickly but plateaus around 67-68% after 10 epochs, confirming </a:t>
            </a:r>
            <a:r>
              <a:rPr lang="en-US" sz="2000" b="1" baseline="0">
                <a:latin typeface="Aptos"/>
                <a:ea typeface="Arial"/>
                <a:cs typeface="Arial"/>
              </a:rPr>
              <a:t>overfitting</a:t>
            </a:r>
            <a:r>
              <a:rPr lang="en-US" sz="2000" baseline="0">
                <a:latin typeface="Aptos"/>
                <a:ea typeface="Arial"/>
                <a:cs typeface="Arial"/>
              </a:rPr>
              <a:t>, as validation performance stops improving.</a:t>
            </a:r>
            <a:endParaRPr lang="en-US" sz="2000"/>
          </a:p>
        </p:txBody>
      </p:sp>
      <p:pic>
        <p:nvPicPr>
          <p:cNvPr id="6" name="Picture 5">
            <a:extLst>
              <a:ext uri="{FF2B5EF4-FFF2-40B4-BE49-F238E27FC236}">
                <a16:creationId xmlns:a16="http://schemas.microsoft.com/office/drawing/2014/main" id="{0A787ADE-E1DE-F1CF-C8F9-45368F655D4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41676" y="364427"/>
            <a:ext cx="5715001" cy="2660927"/>
          </a:xfrm>
          <a:prstGeom prst="rect">
            <a:avLst/>
          </a:prstGeom>
        </p:spPr>
      </p:pic>
      <p:sp>
        <p:nvSpPr>
          <p:cNvPr id="7" name="TextBox 6" hidden="1">
            <a:extLst>
              <a:ext uri="{FF2B5EF4-FFF2-40B4-BE49-F238E27FC236}">
                <a16:creationId xmlns:a16="http://schemas.microsoft.com/office/drawing/2014/main" id="{909DEF09-A640-4701-A075-7795C8807E1C}"/>
              </a:ext>
            </a:extLst>
          </p:cNvPr>
          <p:cNvSpPr txBox="1"/>
          <p:nvPr/>
        </p:nvSpPr>
        <p:spPr>
          <a:xfrm>
            <a:off x="1524000" y="5535613"/>
            <a:ext cx="9144000" cy="317500"/>
          </a:xfrm>
          <a:prstGeom prst="rect">
            <a:avLst/>
          </a:prstGeom>
        </p:spPr>
        <p:txBody>
          <a:bodyPr>
            <a:normAutofit fontScale="92500" lnSpcReduction="20000"/>
          </a:bodyPr>
          <a:lstStyle/>
          <a:p>
            <a:r>
              <a:rPr lang="en-US"/>
              <a:t>ThePhoto by PhotoAuthor is licensed under CCYYSA.</a:t>
            </a:r>
          </a:p>
        </p:txBody>
      </p:sp>
    </p:spTree>
    <p:extLst>
      <p:ext uri="{BB962C8B-B14F-4D97-AF65-F5344CB8AC3E}">
        <p14:creationId xmlns:p14="http://schemas.microsoft.com/office/powerpoint/2010/main" val="240649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8A8BC-9BB1-0708-EC37-3BFA5D83EE93}"/>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SVM: Confusion matrix</a:t>
            </a:r>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A85B47F7-5645-B542-C9DE-B29EFE99A002}"/>
              </a:ext>
            </a:extLst>
          </p:cNvPr>
          <p:cNvPicPr>
            <a:picLocks noGrp="1" noChangeAspect="1"/>
          </p:cNvPicPr>
          <p:nvPr>
            <p:ph idx="1"/>
          </p:nvPr>
        </p:nvPicPr>
        <p:blipFill>
          <a:blip r:embed="rId2"/>
          <a:stretch>
            <a:fillRect/>
          </a:stretch>
        </p:blipFill>
        <p:spPr>
          <a:xfrm>
            <a:off x="576244" y="794027"/>
            <a:ext cx="5628018" cy="5037076"/>
          </a:xfrm>
          <a:prstGeom prst="rect">
            <a:avLst/>
          </a:prstGeom>
        </p:spPr>
      </p:pic>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62FE40-17AA-3D69-DC7E-0927548C1076}"/>
              </a:ext>
            </a:extLst>
          </p:cNvPr>
          <p:cNvSpPr txBox="1"/>
          <p:nvPr/>
        </p:nvSpPr>
        <p:spPr>
          <a:xfrm>
            <a:off x="6734748" y="1942034"/>
            <a:ext cx="4787248" cy="38201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a:t>The confusion matrix shows the number of correct and incorrect predictions made by the model for each class.</a:t>
            </a:r>
            <a:br>
              <a:rPr lang="en-US"/>
            </a:br>
            <a:endParaRPr lang="en-US"/>
          </a:p>
          <a:p>
            <a:pPr indent="-228600">
              <a:lnSpc>
                <a:spcPct val="90000"/>
              </a:lnSpc>
              <a:spcAft>
                <a:spcPts val="600"/>
              </a:spcAft>
              <a:buFont typeface="Arial" panose="020B0604020202020204" pitchFamily="34" charset="0"/>
              <a:buChar char="•"/>
            </a:pPr>
            <a:r>
              <a:rPr lang="en-US" b="1"/>
              <a:t>-Bus</a:t>
            </a:r>
            <a:r>
              <a:rPr lang="en-US"/>
              <a:t> and </a:t>
            </a:r>
            <a:r>
              <a:rPr lang="en-US" b="1"/>
              <a:t>Motorcycle</a:t>
            </a:r>
            <a:r>
              <a:rPr lang="en-US"/>
              <a:t> classes are classified fairly well, with high correct predictions and few misclassifications.</a:t>
            </a:r>
          </a:p>
          <a:p>
            <a:pPr indent="-228600">
              <a:lnSpc>
                <a:spcPct val="90000"/>
              </a:lnSpc>
              <a:spcAft>
                <a:spcPts val="600"/>
              </a:spcAft>
              <a:buFont typeface="Arial" panose="020B0604020202020204" pitchFamily="34" charset="0"/>
              <a:buChar char="•"/>
            </a:pPr>
            <a:r>
              <a:rPr lang="en-US"/>
              <a:t>- The </a:t>
            </a:r>
            <a:r>
              <a:rPr lang="en-US" b="1"/>
              <a:t>Truck</a:t>
            </a:r>
            <a:r>
              <a:rPr lang="en-US"/>
              <a:t> class has the most misclassifications. Many trucks are being misclassified as buses (42 instances), indicating that the model struggles to distinguish between these two classes.</a:t>
            </a:r>
          </a:p>
          <a:p>
            <a:pPr indent="-228600">
              <a:lnSpc>
                <a:spcPct val="90000"/>
              </a:lnSpc>
              <a:spcAft>
                <a:spcPts val="600"/>
              </a:spcAft>
              <a:buFont typeface="Arial" panose="020B0604020202020204" pitchFamily="34" charset="0"/>
              <a:buChar char="•"/>
            </a:pPr>
            <a:r>
              <a:rPr lang="en-US"/>
              <a:t>- </a:t>
            </a:r>
            <a:r>
              <a:rPr lang="en-US" b="1"/>
              <a:t>Car</a:t>
            </a:r>
            <a:r>
              <a:rPr lang="en-US"/>
              <a:t> class also performs well, although a few cars are misclassified as buses and motorcycles.</a:t>
            </a:r>
          </a:p>
        </p:txBody>
      </p:sp>
      <p:sp>
        <p:nvSpPr>
          <p:cNvPr id="23" name="Rectangle 2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605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8A79F-9295-3899-0C4A-EDCA65AC9BC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kern="1200">
                <a:solidFill>
                  <a:schemeClr val="tx1"/>
                </a:solidFill>
                <a:latin typeface="+mj-lt"/>
                <a:ea typeface="+mj-ea"/>
                <a:cs typeface="+mj-cs"/>
              </a:rPr>
              <a:t>SVM:Per-class Precision, Recall, and F1-Score</a:t>
            </a:r>
          </a:p>
        </p:txBody>
      </p:sp>
      <p:sp>
        <p:nvSpPr>
          <p:cNvPr id="33" name="Rectangle 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00EBE1-B7A7-52C0-A7A9-22B7F3DC416B}"/>
              </a:ext>
            </a:extLst>
          </p:cNvPr>
          <p:cNvSpPr txBox="1"/>
          <p:nvPr/>
        </p:nvSpPr>
        <p:spPr>
          <a:xfrm>
            <a:off x="793661"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 The model performs </a:t>
            </a:r>
            <a:r>
              <a:rPr lang="en-US" sz="2000" b="1"/>
              <a:t>best on motorcycles</a:t>
            </a:r>
            <a:r>
              <a:rPr lang="en-US" sz="2000"/>
              <a:t>, with high precision, recall, and F1-score.</a:t>
            </a:r>
          </a:p>
          <a:p>
            <a:pPr indent="-228600">
              <a:lnSpc>
                <a:spcPct val="90000"/>
              </a:lnSpc>
              <a:spcAft>
                <a:spcPts val="600"/>
              </a:spcAft>
              <a:buFont typeface="Arial" panose="020B0604020202020204" pitchFamily="34" charset="0"/>
              <a:buChar char="•"/>
            </a:pPr>
            <a:r>
              <a:rPr lang="en-US" sz="2000"/>
              <a:t>- The </a:t>
            </a:r>
            <a:r>
              <a:rPr lang="en-US" sz="2000" b="1"/>
              <a:t>Truck</a:t>
            </a:r>
            <a:r>
              <a:rPr lang="en-US" sz="2000"/>
              <a:t> class is the weakest, with very poor recall. This confirms what we saw in the confusion matrix: the model frequently misclassifies trucks as buses.</a:t>
            </a:r>
          </a:p>
          <a:p>
            <a:pPr indent="-228600">
              <a:lnSpc>
                <a:spcPct val="90000"/>
              </a:lnSpc>
              <a:spcAft>
                <a:spcPts val="600"/>
              </a:spcAft>
              <a:buFont typeface="Arial" panose="020B0604020202020204" pitchFamily="34" charset="0"/>
              <a:buChar char="•"/>
            </a:pPr>
            <a:r>
              <a:rPr lang="en-US" sz="2000"/>
              <a:t>- </a:t>
            </a:r>
            <a:r>
              <a:rPr lang="en-US" sz="2000" b="1"/>
              <a:t>Bus</a:t>
            </a:r>
            <a:r>
              <a:rPr lang="en-US" sz="2000"/>
              <a:t> and </a:t>
            </a:r>
            <a:r>
              <a:rPr lang="en-US" sz="2000" b="1"/>
              <a:t>Car</a:t>
            </a:r>
            <a:r>
              <a:rPr lang="en-US" sz="2000"/>
              <a:t> classes perform reasonably well but still have room for improvement in precision</a:t>
            </a:r>
          </a:p>
        </p:txBody>
      </p:sp>
      <p:pic>
        <p:nvPicPr>
          <p:cNvPr id="4" name="Content Placeholder 3">
            <a:extLst>
              <a:ext uri="{FF2B5EF4-FFF2-40B4-BE49-F238E27FC236}">
                <a16:creationId xmlns:a16="http://schemas.microsoft.com/office/drawing/2014/main" id="{306C428A-F046-67D2-8A01-688AA5E397EF}"/>
              </a:ext>
            </a:extLst>
          </p:cNvPr>
          <p:cNvPicPr>
            <a:picLocks noGrp="1" noChangeAspect="1"/>
          </p:cNvPicPr>
          <p:nvPr>
            <p:ph idx="1"/>
          </p:nvPr>
        </p:nvPicPr>
        <p:blipFill>
          <a:blip r:embed="rId2"/>
          <a:stretch>
            <a:fillRect/>
          </a:stretch>
        </p:blipFill>
        <p:spPr>
          <a:xfrm>
            <a:off x="5911532" y="3073121"/>
            <a:ext cx="5150277" cy="2536511"/>
          </a:xfrm>
          <a:prstGeom prst="rect">
            <a:avLst/>
          </a:prstGeom>
        </p:spPr>
      </p:pic>
      <p:sp>
        <p:nvSpPr>
          <p:cNvPr id="37" name="Rectangle 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740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BCEED-EF8A-87BE-AD46-7A803CD94A6C}"/>
              </a:ext>
            </a:extLst>
          </p:cNvPr>
          <p:cNvSpPr>
            <a:spLocks noGrp="1"/>
          </p:cNvSpPr>
          <p:nvPr>
            <p:ph type="title"/>
          </p:nvPr>
        </p:nvSpPr>
        <p:spPr>
          <a:xfrm>
            <a:off x="793662" y="386930"/>
            <a:ext cx="10066122" cy="1298448"/>
          </a:xfrm>
        </p:spPr>
        <p:txBody>
          <a:bodyPr anchor="b">
            <a:noAutofit/>
          </a:bodyPr>
          <a:lstStyle/>
          <a:p>
            <a:r>
              <a:rPr lang="en-US" sz="4800">
                <a:solidFill>
                  <a:srgbClr val="000000"/>
                </a:solidFill>
                <a:ea typeface="+mj-lt"/>
                <a:cs typeface="+mj-lt"/>
              </a:rPr>
              <a:t>SVM:</a:t>
            </a:r>
            <a:r>
              <a:rPr lang="en-US">
                <a:solidFill>
                  <a:srgbClr val="000000"/>
                </a:solidFill>
                <a:ea typeface="+mj-lt"/>
                <a:cs typeface="+mj-lt"/>
              </a:rPr>
              <a:t>Decision Function Value Distribution by Class</a:t>
            </a: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457C55-D5A0-BBF3-AA50-BEB50052EACF}"/>
              </a:ext>
            </a:extLst>
          </p:cNvPr>
          <p:cNvSpPr>
            <a:spLocks noGrp="1"/>
          </p:cNvSpPr>
          <p:nvPr>
            <p:ph idx="1"/>
          </p:nvPr>
        </p:nvSpPr>
        <p:spPr>
          <a:xfrm>
            <a:off x="793661" y="2599509"/>
            <a:ext cx="4530898" cy="3639450"/>
          </a:xfrm>
        </p:spPr>
        <p:txBody>
          <a:bodyPr vert="horz" lIns="91440" tIns="45720" rIns="91440" bIns="45720" rtlCol="0" anchor="ctr">
            <a:normAutofit/>
          </a:bodyPr>
          <a:lstStyle/>
          <a:p>
            <a:pPr marL="0" indent="0">
              <a:buNone/>
            </a:pPr>
            <a:endParaRPr lang="en-US" sz="2000"/>
          </a:p>
          <a:p>
            <a:pPr marL="0" indent="0">
              <a:buNone/>
            </a:pPr>
            <a:r>
              <a:rPr lang="en-US" sz="2000">
                <a:ea typeface="+mn-lt"/>
                <a:cs typeface="+mn-lt"/>
              </a:rPr>
              <a:t>- The </a:t>
            </a:r>
            <a:r>
              <a:rPr lang="en-US" sz="2000" b="1">
                <a:ea typeface="+mn-lt"/>
                <a:cs typeface="+mn-lt"/>
              </a:rPr>
              <a:t>motorcycle</a:t>
            </a:r>
            <a:r>
              <a:rPr lang="en-US" sz="2000">
                <a:ea typeface="+mn-lt"/>
                <a:cs typeface="+mn-lt"/>
              </a:rPr>
              <a:t> class has the highest confidence, while the </a:t>
            </a:r>
            <a:r>
              <a:rPr lang="en-US" sz="2000" b="1">
                <a:ea typeface="+mn-lt"/>
                <a:cs typeface="+mn-lt"/>
              </a:rPr>
              <a:t>truck</a:t>
            </a:r>
            <a:r>
              <a:rPr lang="en-US" sz="2000">
                <a:ea typeface="+mn-lt"/>
                <a:cs typeface="+mn-lt"/>
              </a:rPr>
              <a:t> class has the lowest confidence. This supports the previous findings that the model is very good at classifying motorcycles but struggles with trucks.</a:t>
            </a:r>
          </a:p>
          <a:p>
            <a:pPr marL="0" indent="0">
              <a:buNone/>
            </a:pPr>
            <a:r>
              <a:rPr lang="en-US" sz="2000">
                <a:ea typeface="+mn-lt"/>
                <a:cs typeface="+mn-lt"/>
              </a:rPr>
              <a:t>- The </a:t>
            </a:r>
            <a:r>
              <a:rPr lang="en-US" sz="2000" b="1">
                <a:ea typeface="+mn-lt"/>
                <a:cs typeface="+mn-lt"/>
              </a:rPr>
              <a:t>bus</a:t>
            </a:r>
            <a:r>
              <a:rPr lang="en-US" sz="2000">
                <a:ea typeface="+mn-lt"/>
                <a:cs typeface="+mn-lt"/>
              </a:rPr>
              <a:t> and </a:t>
            </a:r>
            <a:r>
              <a:rPr lang="en-US" sz="2000" b="1">
                <a:ea typeface="+mn-lt"/>
                <a:cs typeface="+mn-lt"/>
              </a:rPr>
              <a:t>car</a:t>
            </a:r>
            <a:r>
              <a:rPr lang="en-US" sz="2000">
                <a:ea typeface="+mn-lt"/>
                <a:cs typeface="+mn-lt"/>
              </a:rPr>
              <a:t> classes show moderate confidence, but there is some spread, indicating uncertainty in some predictions</a:t>
            </a:r>
            <a:endParaRPr lang="en-US" sz="2000"/>
          </a:p>
        </p:txBody>
      </p:sp>
      <p:pic>
        <p:nvPicPr>
          <p:cNvPr id="4" name="Picture 3" descr="A graph of a function distribution&#10;&#10;Description automatically generated">
            <a:extLst>
              <a:ext uri="{FF2B5EF4-FFF2-40B4-BE49-F238E27FC236}">
                <a16:creationId xmlns:a16="http://schemas.microsoft.com/office/drawing/2014/main" id="{60DECCEA-DEDE-64A1-BDDC-36D2651D28C8}"/>
              </a:ext>
            </a:extLst>
          </p:cNvPr>
          <p:cNvPicPr>
            <a:picLocks noChangeAspect="1"/>
          </p:cNvPicPr>
          <p:nvPr/>
        </p:nvPicPr>
        <p:blipFill>
          <a:blip r:embed="rId2"/>
          <a:stretch>
            <a:fillRect/>
          </a:stretch>
        </p:blipFill>
        <p:spPr>
          <a:xfrm>
            <a:off x="5911532" y="2673975"/>
            <a:ext cx="5150277" cy="3334803"/>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40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42081-5766-3977-D52A-162C3F86ACAA}"/>
              </a:ext>
            </a:extLst>
          </p:cNvPr>
          <p:cNvSpPr>
            <a:spLocks noGrp="1"/>
          </p:cNvSpPr>
          <p:nvPr>
            <p:ph type="title"/>
          </p:nvPr>
        </p:nvSpPr>
        <p:spPr>
          <a:xfrm>
            <a:off x="793662" y="386930"/>
            <a:ext cx="10066122" cy="1298448"/>
          </a:xfrm>
        </p:spPr>
        <p:txBody>
          <a:bodyPr anchor="b">
            <a:normAutofit/>
          </a:bodyPr>
          <a:lstStyle/>
          <a:p>
            <a:r>
              <a:rPr lang="en-US" sz="4800" err="1"/>
              <a:t>SVM:Overall</a:t>
            </a:r>
            <a:r>
              <a:rPr lang="en-US" sz="4800"/>
              <a:t> accuracy</a:t>
            </a: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E15C4A-73B2-9587-49B9-EF7F6928A0FA}"/>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t>Overall Accuracy: 80.25% </a:t>
            </a:r>
            <a:br>
              <a:rPr lang="en-US" sz="2000"/>
            </a:br>
            <a:r>
              <a:rPr lang="en-US" sz="2000">
                <a:ea typeface="+mn-lt"/>
                <a:cs typeface="+mn-lt"/>
              </a:rPr>
              <a:t>from pervious information, this means that out of all the images in the dataset, the model correctly classified about 80% of them. </a:t>
            </a:r>
          </a:p>
          <a:p>
            <a:r>
              <a:rPr lang="en-US" sz="2000">
                <a:ea typeface="+mn-lt"/>
                <a:cs typeface="+mn-lt"/>
              </a:rPr>
              <a:t>While this is a decent accuracy, there is still room for improvement, especially in the truck class, which is pulling down the overall performance.</a:t>
            </a:r>
            <a:endParaRPr lang="en-US" sz="2000"/>
          </a:p>
          <a:p>
            <a:pPr marL="0" indent="0">
              <a:buNone/>
            </a:pPr>
            <a:endParaRPr lang="en-US" sz="2000"/>
          </a:p>
        </p:txBody>
      </p:sp>
      <p:pic>
        <p:nvPicPr>
          <p:cNvPr id="4" name="Picture 3" descr="A screen shot of a computer&#10;&#10;Description automatically generated">
            <a:extLst>
              <a:ext uri="{FF2B5EF4-FFF2-40B4-BE49-F238E27FC236}">
                <a16:creationId xmlns:a16="http://schemas.microsoft.com/office/drawing/2014/main" id="{C83677F3-AACC-F44E-B111-BB20FF24FFC0}"/>
              </a:ext>
            </a:extLst>
          </p:cNvPr>
          <p:cNvPicPr>
            <a:picLocks noChangeAspect="1"/>
          </p:cNvPicPr>
          <p:nvPr/>
        </p:nvPicPr>
        <p:blipFill>
          <a:blip r:embed="rId2"/>
          <a:stretch>
            <a:fillRect/>
          </a:stretch>
        </p:blipFill>
        <p:spPr>
          <a:xfrm>
            <a:off x="5911532" y="2820530"/>
            <a:ext cx="5150277" cy="3041693"/>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73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308FB-8A0F-8289-0906-898E030AA8E8}"/>
              </a:ext>
            </a:extLst>
          </p:cNvPr>
          <p:cNvSpPr>
            <a:spLocks noGrp="1"/>
          </p:cNvSpPr>
          <p:nvPr>
            <p:ph type="title"/>
          </p:nvPr>
        </p:nvSpPr>
        <p:spPr>
          <a:xfrm>
            <a:off x="793662" y="386930"/>
            <a:ext cx="10066122" cy="1298448"/>
          </a:xfrm>
        </p:spPr>
        <p:txBody>
          <a:bodyPr anchor="b">
            <a:normAutofit/>
          </a:bodyPr>
          <a:lstStyle/>
          <a:p>
            <a:r>
              <a:rPr lang="en-US" sz="4800"/>
              <a:t>SVM:Per-class accuracy</a:t>
            </a: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FB8622-1085-E584-D24E-6035AC97EFC8}"/>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 The </a:t>
            </a:r>
            <a:r>
              <a:rPr lang="en-US" sz="2000" b="1">
                <a:ea typeface="+mn-lt"/>
                <a:cs typeface="+mn-lt"/>
              </a:rPr>
              <a:t>truck class</a:t>
            </a:r>
            <a:r>
              <a:rPr lang="en-US" sz="2000">
                <a:ea typeface="+mn-lt"/>
                <a:cs typeface="+mn-lt"/>
              </a:rPr>
              <a:t> is the major issue here, with only 45% accuracy. This is the class the model struggles with the most, likely due to visual similarities with buses.</a:t>
            </a:r>
          </a:p>
          <a:p>
            <a:r>
              <a:rPr lang="en-US" sz="2000">
                <a:ea typeface="+mn-lt"/>
                <a:cs typeface="+mn-lt"/>
              </a:rPr>
              <a:t>- The model performs best on </a:t>
            </a:r>
            <a:r>
              <a:rPr lang="en-US" sz="2000" b="1">
                <a:ea typeface="+mn-lt"/>
                <a:cs typeface="+mn-lt"/>
              </a:rPr>
              <a:t>motorcycles</a:t>
            </a:r>
            <a:r>
              <a:rPr lang="en-US" sz="2000">
                <a:ea typeface="+mn-lt"/>
                <a:cs typeface="+mn-lt"/>
              </a:rPr>
              <a:t> and </a:t>
            </a:r>
            <a:r>
              <a:rPr lang="en-US" sz="2000" b="1">
                <a:ea typeface="+mn-lt"/>
                <a:cs typeface="+mn-lt"/>
              </a:rPr>
              <a:t>buses</a:t>
            </a:r>
            <a:r>
              <a:rPr lang="en-US" sz="2000">
                <a:ea typeface="+mn-lt"/>
                <a:cs typeface="+mn-lt"/>
              </a:rPr>
              <a:t>, with both having accuracies above 90%</a:t>
            </a:r>
          </a:p>
          <a:p>
            <a:r>
              <a:rPr lang="en-US" sz="2000">
                <a:ea typeface="+mn-lt"/>
                <a:cs typeface="+mn-lt"/>
              </a:rPr>
              <a:t>- </a:t>
            </a:r>
            <a:r>
              <a:rPr lang="en-US" sz="2000" b="1">
                <a:ea typeface="+mn-lt"/>
                <a:cs typeface="+mn-lt"/>
              </a:rPr>
              <a:t>Cars</a:t>
            </a:r>
            <a:r>
              <a:rPr lang="en-US" sz="2000">
                <a:ea typeface="+mn-lt"/>
                <a:cs typeface="+mn-lt"/>
              </a:rPr>
              <a:t> are also classified well, but there is still some room for improvement</a:t>
            </a:r>
            <a:endParaRPr lang="en-US" sz="2000"/>
          </a:p>
        </p:txBody>
      </p:sp>
      <p:pic>
        <p:nvPicPr>
          <p:cNvPr id="4" name="Picture 3" descr="A screen shot of a computer&#10;&#10;Description automatically generated">
            <a:extLst>
              <a:ext uri="{FF2B5EF4-FFF2-40B4-BE49-F238E27FC236}">
                <a16:creationId xmlns:a16="http://schemas.microsoft.com/office/drawing/2014/main" id="{08F83D99-E215-9523-BE2D-0DC1236F6B46}"/>
              </a:ext>
            </a:extLst>
          </p:cNvPr>
          <p:cNvPicPr>
            <a:picLocks noChangeAspect="1"/>
          </p:cNvPicPr>
          <p:nvPr/>
        </p:nvPicPr>
        <p:blipFill>
          <a:blip r:embed="rId2"/>
          <a:stretch>
            <a:fillRect/>
          </a:stretch>
        </p:blipFill>
        <p:spPr>
          <a:xfrm>
            <a:off x="5911532" y="2820530"/>
            <a:ext cx="5150277" cy="3041693"/>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6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6C2A8-D65F-C0FB-5EDE-81BAC99098C4}"/>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F559DE7-53D5-2F9A-0668-20D7A32DB2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5" name="Rectangle 34">
              <a:extLst>
                <a:ext uri="{FF2B5EF4-FFF2-40B4-BE49-F238E27FC236}">
                  <a16:creationId xmlns:a16="http://schemas.microsoft.com/office/drawing/2014/main" id="{F74BA451-CEC5-F25C-6BF3-27BCB786D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F950D6E-7F6E-3660-BB8D-06F7FA71A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85E0970F-A312-7595-0F77-D45C491FD270}"/>
              </a:ext>
            </a:extLst>
          </p:cNvPr>
          <p:cNvSpPr txBox="1">
            <a:spLocks/>
          </p:cNvSpPr>
          <p:nvPr/>
        </p:nvSpPr>
        <p:spPr>
          <a:xfrm>
            <a:off x="876693" y="741392"/>
            <a:ext cx="10386777" cy="1035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can we do to improve?</a:t>
            </a:r>
            <a:endParaRPr lang="en-US" sz="3200"/>
          </a:p>
        </p:txBody>
      </p:sp>
      <p:sp>
        <p:nvSpPr>
          <p:cNvPr id="7" name="Content Placeholder 2">
            <a:extLst>
              <a:ext uri="{FF2B5EF4-FFF2-40B4-BE49-F238E27FC236}">
                <a16:creationId xmlns:a16="http://schemas.microsoft.com/office/drawing/2014/main" id="{F2E5D5EB-01FE-2ED7-10DA-8F565A40E840}"/>
              </a:ext>
            </a:extLst>
          </p:cNvPr>
          <p:cNvSpPr txBox="1">
            <a:spLocks/>
          </p:cNvSpPr>
          <p:nvPr/>
        </p:nvSpPr>
        <p:spPr>
          <a:xfrm>
            <a:off x="876692" y="2153653"/>
            <a:ext cx="10774338" cy="38276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SVM albeit 80%, accuracy is unevenly distributed</a:t>
            </a:r>
          </a:p>
          <a:p>
            <a:r>
              <a:rPr lang="en-US" sz="2000"/>
              <a:t>Significantly low accuracy with trucks</a:t>
            </a:r>
          </a:p>
          <a:p>
            <a:r>
              <a:rPr lang="en-US" sz="2000"/>
              <a:t>Ditch SVM, embrace CNN</a:t>
            </a:r>
          </a:p>
        </p:txBody>
      </p:sp>
      <p:sp>
        <p:nvSpPr>
          <p:cNvPr id="2" name="Cloud 1">
            <a:extLst>
              <a:ext uri="{FF2B5EF4-FFF2-40B4-BE49-F238E27FC236}">
                <a16:creationId xmlns:a16="http://schemas.microsoft.com/office/drawing/2014/main" id="{F29B160A-2EF3-1848-AD8B-269A07C55F78}"/>
              </a:ext>
            </a:extLst>
          </p:cNvPr>
          <p:cNvSpPr/>
          <p:nvPr/>
        </p:nvSpPr>
        <p:spPr>
          <a:xfrm>
            <a:off x="3115122" y="1747128"/>
            <a:ext cx="6297478" cy="3363744"/>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Transfer learning</a:t>
            </a:r>
          </a:p>
        </p:txBody>
      </p:sp>
    </p:spTree>
    <p:extLst>
      <p:ext uri="{BB962C8B-B14F-4D97-AF65-F5344CB8AC3E}">
        <p14:creationId xmlns:p14="http://schemas.microsoft.com/office/powerpoint/2010/main" val="319462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B45C78-F4E7-3A76-0A63-85C78EEC118C}"/>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26D12BCC-61D9-328E-F085-BB357865E8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5" name="Rectangle 34">
              <a:extLst>
                <a:ext uri="{FF2B5EF4-FFF2-40B4-BE49-F238E27FC236}">
                  <a16:creationId xmlns:a16="http://schemas.microsoft.com/office/drawing/2014/main" id="{0CE600A4-5138-6E7C-0A6C-3653FBD81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4652843-24E8-329C-92EE-9B5CA2D4D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303B8CEE-4CCC-D558-7832-78969D297010}"/>
              </a:ext>
            </a:extLst>
          </p:cNvPr>
          <p:cNvSpPr txBox="1">
            <a:spLocks/>
          </p:cNvSpPr>
          <p:nvPr/>
        </p:nvSpPr>
        <p:spPr>
          <a:xfrm>
            <a:off x="876693" y="741392"/>
            <a:ext cx="6058799" cy="1035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Background </a:t>
            </a:r>
            <a:endParaRPr lang="en-US" sz="3200"/>
          </a:p>
        </p:txBody>
      </p:sp>
      <p:sp>
        <p:nvSpPr>
          <p:cNvPr id="7" name="Content Placeholder 2">
            <a:extLst>
              <a:ext uri="{FF2B5EF4-FFF2-40B4-BE49-F238E27FC236}">
                <a16:creationId xmlns:a16="http://schemas.microsoft.com/office/drawing/2014/main" id="{2F6C6CB3-1B1F-977D-7CF0-159E63F6F1D0}"/>
              </a:ext>
            </a:extLst>
          </p:cNvPr>
          <p:cNvSpPr txBox="1">
            <a:spLocks/>
          </p:cNvSpPr>
          <p:nvPr/>
        </p:nvSpPr>
        <p:spPr>
          <a:xfrm>
            <a:off x="876692" y="2153653"/>
            <a:ext cx="5764740" cy="38276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Why Vehicle Detection?</a:t>
            </a:r>
          </a:p>
          <a:p>
            <a:pPr lvl="1"/>
            <a:r>
              <a:rPr lang="en-US" sz="2000"/>
              <a:t>Improve Traffic Management</a:t>
            </a:r>
          </a:p>
          <a:p>
            <a:pPr lvl="1"/>
            <a:r>
              <a:rPr lang="en-US" sz="2000"/>
              <a:t>Reduce environmental impact</a:t>
            </a:r>
          </a:p>
          <a:p>
            <a:pPr lvl="1"/>
            <a:r>
              <a:rPr lang="en-US" sz="2000"/>
              <a:t>Strengthen economic growth</a:t>
            </a:r>
          </a:p>
          <a:p>
            <a:pPr lvl="1"/>
            <a:r>
              <a:rPr lang="en-US" sz="2000"/>
              <a:t>Enhance infrastructure Development</a:t>
            </a:r>
          </a:p>
        </p:txBody>
      </p:sp>
    </p:spTree>
    <p:extLst>
      <p:ext uri="{BB962C8B-B14F-4D97-AF65-F5344CB8AC3E}">
        <p14:creationId xmlns:p14="http://schemas.microsoft.com/office/powerpoint/2010/main" val="3836355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12831-B186-F57E-F52B-268953ADC8FB}"/>
              </a:ext>
            </a:extLst>
          </p:cNvPr>
          <p:cNvSpPr>
            <a:spLocks noGrp="1"/>
          </p:cNvSpPr>
          <p:nvPr>
            <p:ph idx="1"/>
          </p:nvPr>
        </p:nvSpPr>
        <p:spPr>
          <a:xfrm>
            <a:off x="876693" y="2128182"/>
            <a:ext cx="4597746" cy="3447832"/>
          </a:xfrm>
        </p:spPr>
        <p:txBody>
          <a:bodyPr vert="horz" lIns="91440" tIns="45720" rIns="91440" bIns="45720" rtlCol="0" anchor="t">
            <a:normAutofit/>
          </a:bodyPr>
          <a:lstStyle/>
          <a:p>
            <a:r>
              <a:rPr lang="en-US" sz="2000"/>
              <a:t>Based on a convolutional neural network (CNN) architecture</a:t>
            </a:r>
          </a:p>
          <a:p>
            <a:r>
              <a:rPr lang="en-US" sz="2000"/>
              <a:t>Uniformly scales all dimensions (depth, width, resolution)</a:t>
            </a:r>
          </a:p>
          <a:p>
            <a:r>
              <a:rPr lang="en-US" sz="2000"/>
              <a:t>Used to achieve balanced scaling across all dimensions.</a:t>
            </a:r>
          </a:p>
        </p:txBody>
      </p:sp>
      <p:pic>
        <p:nvPicPr>
          <p:cNvPr id="5" name="Picture 4" descr="A diagram of a diagram&#10;&#10;Description automatically generated with medium confidence">
            <a:extLst>
              <a:ext uri="{FF2B5EF4-FFF2-40B4-BE49-F238E27FC236}">
                <a16:creationId xmlns:a16="http://schemas.microsoft.com/office/drawing/2014/main" id="{FC47C928-75C0-F401-680B-99A1F682A266}"/>
              </a:ext>
            </a:extLst>
          </p:cNvPr>
          <p:cNvPicPr>
            <a:picLocks noChangeAspect="1"/>
          </p:cNvPicPr>
          <p:nvPr/>
        </p:nvPicPr>
        <p:blipFill>
          <a:blip r:embed="rId3"/>
          <a:stretch>
            <a:fillRect/>
          </a:stretch>
        </p:blipFill>
        <p:spPr>
          <a:xfrm>
            <a:off x="5280554" y="1622910"/>
            <a:ext cx="6382795" cy="3031826"/>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18E26B54-F3BF-DA70-CFF4-D47AA97DA6B4}"/>
              </a:ext>
            </a:extLst>
          </p:cNvPr>
          <p:cNvSpPr txBox="1">
            <a:spLocks/>
          </p:cNvSpPr>
          <p:nvPr/>
        </p:nvSpPr>
        <p:spPr>
          <a:xfrm>
            <a:off x="876693" y="741392"/>
            <a:ext cx="3712559" cy="1035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err="1"/>
              <a:t>EfficientNet</a:t>
            </a:r>
            <a:endParaRPr lang="en-US" sz="3200"/>
          </a:p>
        </p:txBody>
      </p:sp>
    </p:spTree>
    <p:extLst>
      <p:ext uri="{BB962C8B-B14F-4D97-AF65-F5344CB8AC3E}">
        <p14:creationId xmlns:p14="http://schemas.microsoft.com/office/powerpoint/2010/main" val="415397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art on bullseye">
            <a:extLst>
              <a:ext uri="{FF2B5EF4-FFF2-40B4-BE49-F238E27FC236}">
                <a16:creationId xmlns:a16="http://schemas.microsoft.com/office/drawing/2014/main" id="{EE800193-EB1C-6701-2F7E-25815F48B250}"/>
              </a:ext>
            </a:extLst>
          </p:cNvPr>
          <p:cNvPicPr>
            <a:picLocks noChangeAspect="1"/>
          </p:cNvPicPr>
          <p:nvPr/>
        </p:nvPicPr>
        <p:blipFill>
          <a:blip r:embed="rId3"/>
          <a:srcRect l="22309" r="10687" b="-1"/>
          <a:stretch/>
        </p:blipFill>
        <p:spPr>
          <a:xfrm>
            <a:off x="6717562" y="904605"/>
            <a:ext cx="5067953" cy="5048790"/>
          </a:xfrm>
          <a:prstGeom prst="ellipse">
            <a:avLst/>
          </a:prstGeom>
          <a:ln>
            <a:noFill/>
          </a:ln>
          <a:effectLst>
            <a:softEdge rad="112500"/>
          </a:effectLst>
        </p:spPr>
      </p:pic>
      <p:grpSp>
        <p:nvGrpSpPr>
          <p:cNvPr id="18" name="Group 17">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9" name="Rectangle 18">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6A401AB-9D42-7CDE-150D-3724A9FCFA63}"/>
              </a:ext>
            </a:extLst>
          </p:cNvPr>
          <p:cNvSpPr>
            <a:spLocks noGrp="1"/>
          </p:cNvSpPr>
          <p:nvPr>
            <p:ph type="title"/>
          </p:nvPr>
        </p:nvSpPr>
        <p:spPr/>
        <p:txBody>
          <a:bodyPr/>
          <a:lstStyle/>
          <a:p>
            <a:r>
              <a:rPr lang="en-US" altLang="zh-HK"/>
              <a:t>EfficientNet</a:t>
            </a:r>
            <a:endParaRPr lang="en-HK"/>
          </a:p>
        </p:txBody>
      </p:sp>
      <p:sp>
        <p:nvSpPr>
          <p:cNvPr id="4" name="TextBox 3">
            <a:extLst>
              <a:ext uri="{FF2B5EF4-FFF2-40B4-BE49-F238E27FC236}">
                <a16:creationId xmlns:a16="http://schemas.microsoft.com/office/drawing/2014/main" id="{2B076E48-4535-DADD-DE19-0510D5FD1259}"/>
              </a:ext>
            </a:extLst>
          </p:cNvPr>
          <p:cNvSpPr txBox="1"/>
          <p:nvPr/>
        </p:nvSpPr>
        <p:spPr>
          <a:xfrm>
            <a:off x="718458" y="1690688"/>
            <a:ext cx="5999104" cy="2308324"/>
          </a:xfrm>
          <a:prstGeom prst="rect">
            <a:avLst/>
          </a:prstGeom>
          <a:noFill/>
        </p:spPr>
        <p:txBody>
          <a:bodyPr wrap="square" rtlCol="0">
            <a:spAutoFit/>
          </a:bodyPr>
          <a:lstStyle/>
          <a:p>
            <a:pPr marL="285750" indent="-285750">
              <a:buFont typeface="Arial" panose="020B0604020202020204" pitchFamily="34" charset="0"/>
              <a:buChar char="•"/>
            </a:pPr>
            <a:r>
              <a:rPr lang="en-US" altLang="zh-HK" sz="1800" b="1"/>
              <a:t>EfficientNet-B0</a:t>
            </a:r>
            <a:r>
              <a:rPr lang="en-US" altLang="zh-HK" sz="1800"/>
              <a:t>: </a:t>
            </a:r>
            <a:r>
              <a:rPr lang="en-US" altLang="zh-HK"/>
              <a:t>F</a:t>
            </a:r>
            <a:r>
              <a:rPr lang="en-US" altLang="zh-HK" sz="1800"/>
              <a:t>ast inference, small size</a:t>
            </a:r>
          </a:p>
          <a:p>
            <a:pPr marL="285750" indent="-285750">
              <a:buFont typeface="Arial" panose="020B0604020202020204" pitchFamily="34" charset="0"/>
              <a:buChar char="•"/>
            </a:pPr>
            <a:r>
              <a:rPr lang="en-US" altLang="zh-HK" sz="1800" b="1"/>
              <a:t>EfficientNet-B1</a:t>
            </a:r>
            <a:r>
              <a:rPr lang="en-US" altLang="zh-HK" sz="1800"/>
              <a:t>: Better accuracy with minimal cost.</a:t>
            </a:r>
          </a:p>
          <a:p>
            <a:pPr marL="285750" indent="-285750">
              <a:buFont typeface="Arial" panose="020B0604020202020204" pitchFamily="34" charset="0"/>
              <a:buChar char="•"/>
            </a:pPr>
            <a:r>
              <a:rPr lang="en-US" altLang="zh-HK" sz="1800" b="1"/>
              <a:t>EfficientNet-B2</a:t>
            </a:r>
            <a:r>
              <a:rPr lang="en-US" altLang="zh-HK" sz="1800"/>
              <a:t>: Balanced version</a:t>
            </a:r>
          </a:p>
          <a:p>
            <a:pPr marL="285750" indent="-285750">
              <a:buFont typeface="Arial" panose="020B0604020202020204" pitchFamily="34" charset="0"/>
              <a:buChar char="•"/>
            </a:pPr>
            <a:r>
              <a:rPr lang="en-US" altLang="zh-HK" sz="1800" b="1"/>
              <a:t>EfficientNet-B3</a:t>
            </a:r>
            <a:r>
              <a:rPr lang="en-US" altLang="zh-HK" sz="1800"/>
              <a:t>: Offers better accuracy than B2 </a:t>
            </a:r>
          </a:p>
          <a:p>
            <a:pPr marL="285750" indent="-285750">
              <a:buFont typeface="Arial" panose="020B0604020202020204" pitchFamily="34" charset="0"/>
              <a:buChar char="•"/>
            </a:pPr>
            <a:r>
              <a:rPr lang="en-HK" altLang="zh-HK" sz="1800" b="1"/>
              <a:t>EfficientNet-B4</a:t>
            </a:r>
            <a:r>
              <a:rPr lang="en-HK" altLang="zh-HK" sz="1800"/>
              <a:t>: Strong accuracy, ideal for most tasks.</a:t>
            </a:r>
          </a:p>
          <a:p>
            <a:pPr marL="285750" indent="-285750">
              <a:buFont typeface="Arial" panose="020B0604020202020204" pitchFamily="34" charset="0"/>
              <a:buChar char="•"/>
            </a:pPr>
            <a:r>
              <a:rPr lang="en-HK" altLang="zh-HK" sz="1800" b="1"/>
              <a:t>EfficientNet-B5</a:t>
            </a:r>
            <a:r>
              <a:rPr lang="en-HK" altLang="zh-HK" sz="1800"/>
              <a:t>: Higher accuracy than B4</a:t>
            </a:r>
          </a:p>
          <a:p>
            <a:pPr marL="285750" indent="-285750">
              <a:buFont typeface="Arial" panose="020B0604020202020204" pitchFamily="34" charset="0"/>
              <a:buChar char="•"/>
            </a:pPr>
            <a:r>
              <a:rPr lang="en-HK" altLang="zh-HK" sz="1800" b="1"/>
              <a:t>EfficientNet-B6</a:t>
            </a:r>
            <a:r>
              <a:rPr lang="en-HK" altLang="zh-HK" sz="1800"/>
              <a:t>: Near-max accuracy</a:t>
            </a:r>
          </a:p>
          <a:p>
            <a:pPr marL="285750" indent="-285750">
              <a:buFont typeface="Arial" panose="020B0604020202020204" pitchFamily="34" charset="0"/>
              <a:buChar char="•"/>
            </a:pPr>
            <a:r>
              <a:rPr lang="en-HK" altLang="zh-HK" b="1"/>
              <a:t>EfficientNet-B7</a:t>
            </a:r>
            <a:r>
              <a:rPr lang="en-HK" altLang="zh-HK"/>
              <a:t>: State of the Art level</a:t>
            </a:r>
          </a:p>
        </p:txBody>
      </p:sp>
    </p:spTree>
    <p:extLst>
      <p:ext uri="{BB962C8B-B14F-4D97-AF65-F5344CB8AC3E}">
        <p14:creationId xmlns:p14="http://schemas.microsoft.com/office/powerpoint/2010/main" val="3312954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C5435-75D5-0854-FE4F-2FC18FE75030}"/>
              </a:ext>
            </a:extLst>
          </p:cNvPr>
          <p:cNvSpPr>
            <a:spLocks noGrp="1"/>
          </p:cNvSpPr>
          <p:nvPr>
            <p:ph type="title"/>
          </p:nvPr>
        </p:nvSpPr>
        <p:spPr/>
        <p:txBody>
          <a:bodyPr/>
          <a:lstStyle/>
          <a:p>
            <a:endParaRPr lang="en-HK"/>
          </a:p>
        </p:txBody>
      </p:sp>
      <p:pic>
        <p:nvPicPr>
          <p:cNvPr id="6" name="Content Placeholder 5">
            <a:extLst>
              <a:ext uri="{FF2B5EF4-FFF2-40B4-BE49-F238E27FC236}">
                <a16:creationId xmlns:a16="http://schemas.microsoft.com/office/drawing/2014/main" id="{311DB9FC-4F43-BD35-EECE-D690BDAE3A63}"/>
              </a:ext>
            </a:extLst>
          </p:cNvPr>
          <p:cNvPicPr>
            <a:picLocks noGrp="1" noChangeAspect="1"/>
          </p:cNvPicPr>
          <p:nvPr>
            <p:ph idx="1"/>
          </p:nvPr>
        </p:nvPicPr>
        <p:blipFill>
          <a:blip r:embed="rId2"/>
          <a:stretch>
            <a:fillRect/>
          </a:stretch>
        </p:blipFill>
        <p:spPr>
          <a:xfrm>
            <a:off x="2579824" y="422079"/>
            <a:ext cx="7032352" cy="6070796"/>
          </a:xfrm>
        </p:spPr>
      </p:pic>
    </p:spTree>
    <p:extLst>
      <p:ext uri="{BB962C8B-B14F-4D97-AF65-F5344CB8AC3E}">
        <p14:creationId xmlns:p14="http://schemas.microsoft.com/office/powerpoint/2010/main" val="330420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3DB1-0C7F-9DBB-2CA7-C73A39F3B6C8}"/>
              </a:ext>
            </a:extLst>
          </p:cNvPr>
          <p:cNvSpPr>
            <a:spLocks noGrp="1"/>
          </p:cNvSpPr>
          <p:nvPr>
            <p:ph type="title"/>
          </p:nvPr>
        </p:nvSpPr>
        <p:spPr/>
        <p:txBody>
          <a:bodyPr/>
          <a:lstStyle/>
          <a:p>
            <a:r>
              <a:rPr lang="en-US"/>
              <a:t>Version Comparison</a:t>
            </a:r>
            <a:endParaRPr lang="en-HK"/>
          </a:p>
        </p:txBody>
      </p:sp>
      <p:sp>
        <p:nvSpPr>
          <p:cNvPr id="13" name="Text Placeholder 12">
            <a:extLst>
              <a:ext uri="{FF2B5EF4-FFF2-40B4-BE49-F238E27FC236}">
                <a16:creationId xmlns:a16="http://schemas.microsoft.com/office/drawing/2014/main" id="{B86D0021-4883-3915-305D-EDF43BB07167}"/>
              </a:ext>
            </a:extLst>
          </p:cNvPr>
          <p:cNvSpPr>
            <a:spLocks noGrp="1"/>
          </p:cNvSpPr>
          <p:nvPr>
            <p:ph type="body" idx="1"/>
          </p:nvPr>
        </p:nvSpPr>
        <p:spPr>
          <a:xfrm>
            <a:off x="839788" y="1681163"/>
            <a:ext cx="5157787" cy="454559"/>
          </a:xfrm>
        </p:spPr>
        <p:txBody>
          <a:bodyPr/>
          <a:lstStyle/>
          <a:p>
            <a:pPr algn="ctr"/>
            <a:r>
              <a:rPr lang="en-US"/>
              <a:t>B7</a:t>
            </a:r>
          </a:p>
        </p:txBody>
      </p:sp>
      <p:sp>
        <p:nvSpPr>
          <p:cNvPr id="14" name="Content Placeholder 13">
            <a:extLst>
              <a:ext uri="{FF2B5EF4-FFF2-40B4-BE49-F238E27FC236}">
                <a16:creationId xmlns:a16="http://schemas.microsoft.com/office/drawing/2014/main" id="{1850A8B1-F2D0-E93B-A29B-965D96A8D131}"/>
              </a:ext>
            </a:extLst>
          </p:cNvPr>
          <p:cNvSpPr>
            <a:spLocks noGrp="1"/>
          </p:cNvSpPr>
          <p:nvPr>
            <p:ph sz="half" idx="2"/>
          </p:nvPr>
        </p:nvSpPr>
        <p:spPr>
          <a:xfrm>
            <a:off x="839788" y="5475737"/>
            <a:ext cx="5157787" cy="369333"/>
          </a:xfrm>
        </p:spPr>
        <p:txBody>
          <a:bodyPr>
            <a:normAutofit fontScale="85000" lnSpcReduction="20000"/>
          </a:bodyPr>
          <a:lstStyle/>
          <a:p>
            <a:pPr marL="0" indent="0" algn="ctr">
              <a:buNone/>
            </a:pPr>
            <a:r>
              <a:rPr lang="en-US"/>
              <a:t>Overfit</a:t>
            </a:r>
          </a:p>
        </p:txBody>
      </p:sp>
      <p:sp>
        <p:nvSpPr>
          <p:cNvPr id="15" name="Text Placeholder 14">
            <a:extLst>
              <a:ext uri="{FF2B5EF4-FFF2-40B4-BE49-F238E27FC236}">
                <a16:creationId xmlns:a16="http://schemas.microsoft.com/office/drawing/2014/main" id="{6E56B1A7-9483-B7D3-0C40-2A9EB486FF03}"/>
              </a:ext>
            </a:extLst>
          </p:cNvPr>
          <p:cNvSpPr>
            <a:spLocks noGrp="1"/>
          </p:cNvSpPr>
          <p:nvPr>
            <p:ph type="body" sz="quarter" idx="3"/>
          </p:nvPr>
        </p:nvSpPr>
        <p:spPr>
          <a:xfrm>
            <a:off x="6172200" y="1681163"/>
            <a:ext cx="5183188" cy="454559"/>
          </a:xfrm>
        </p:spPr>
        <p:txBody>
          <a:bodyPr/>
          <a:lstStyle/>
          <a:p>
            <a:pPr algn="ctr"/>
            <a:r>
              <a:rPr lang="en-US"/>
              <a:t>B0</a:t>
            </a:r>
          </a:p>
        </p:txBody>
      </p:sp>
      <p:sp>
        <p:nvSpPr>
          <p:cNvPr id="16" name="Content Placeholder 15">
            <a:extLst>
              <a:ext uri="{FF2B5EF4-FFF2-40B4-BE49-F238E27FC236}">
                <a16:creationId xmlns:a16="http://schemas.microsoft.com/office/drawing/2014/main" id="{61295701-DF54-12AF-786E-1589DEC456D4}"/>
              </a:ext>
            </a:extLst>
          </p:cNvPr>
          <p:cNvSpPr>
            <a:spLocks noGrp="1"/>
          </p:cNvSpPr>
          <p:nvPr>
            <p:ph sz="quarter" idx="4"/>
          </p:nvPr>
        </p:nvSpPr>
        <p:spPr>
          <a:xfrm>
            <a:off x="6172200" y="5475737"/>
            <a:ext cx="5183188" cy="567109"/>
          </a:xfrm>
        </p:spPr>
        <p:txBody>
          <a:bodyPr>
            <a:normAutofit fontScale="85000" lnSpcReduction="20000"/>
          </a:bodyPr>
          <a:lstStyle/>
          <a:p>
            <a:pPr marL="0" indent="0" algn="ctr">
              <a:buNone/>
            </a:pPr>
            <a:r>
              <a:rPr lang="en-US"/>
              <a:t>Too fast</a:t>
            </a:r>
          </a:p>
        </p:txBody>
      </p:sp>
      <p:pic>
        <p:nvPicPr>
          <p:cNvPr id="4" name="Content Placeholder 4" descr="A screenshot of a computer&#10;&#10;Description automatically generated">
            <a:extLst>
              <a:ext uri="{FF2B5EF4-FFF2-40B4-BE49-F238E27FC236}">
                <a16:creationId xmlns:a16="http://schemas.microsoft.com/office/drawing/2014/main" id="{E7EA278D-21F6-D89B-2374-2163CCAEE1F3}"/>
              </a:ext>
            </a:extLst>
          </p:cNvPr>
          <p:cNvPicPr>
            <a:picLocks noChangeAspect="1"/>
          </p:cNvPicPr>
          <p:nvPr/>
        </p:nvPicPr>
        <p:blipFill>
          <a:blip r:embed="rId2"/>
          <a:srcRect r="-7117" b="-5000"/>
          <a:stretch/>
        </p:blipFill>
        <p:spPr>
          <a:xfrm>
            <a:off x="1436883" y="2543773"/>
            <a:ext cx="4066266" cy="25210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E4D31CC-AE46-8082-91B6-A07E233C9094}"/>
              </a:ext>
            </a:extLst>
          </p:cNvPr>
          <p:cNvPicPr>
            <a:picLocks noChangeAspect="1"/>
          </p:cNvPicPr>
          <p:nvPr/>
        </p:nvPicPr>
        <p:blipFill>
          <a:blip r:embed="rId3"/>
          <a:srcRect t="2" r="-3059" b="-12234"/>
          <a:stretch/>
        </p:blipFill>
        <p:spPr>
          <a:xfrm>
            <a:off x="6772471" y="2543773"/>
            <a:ext cx="3982646" cy="2670729"/>
          </a:xfrm>
          <a:prstGeom prst="rect">
            <a:avLst/>
          </a:prstGeom>
        </p:spPr>
      </p:pic>
      <p:sp>
        <p:nvSpPr>
          <p:cNvPr id="5" name="TextBox 4">
            <a:extLst>
              <a:ext uri="{FF2B5EF4-FFF2-40B4-BE49-F238E27FC236}">
                <a16:creationId xmlns:a16="http://schemas.microsoft.com/office/drawing/2014/main" id="{34F5D640-1ABF-BBDE-A3FB-0C70C580BFAB}"/>
              </a:ext>
            </a:extLst>
          </p:cNvPr>
          <p:cNvSpPr txBox="1"/>
          <p:nvPr/>
        </p:nvSpPr>
        <p:spPr>
          <a:xfrm>
            <a:off x="762001" y="115729"/>
            <a:ext cx="10515600" cy="6742271"/>
          </a:xfrm>
          <a:prstGeom prst="irregularSeal1">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en-HK" sz="5000" b="1">
              <a:highlight>
                <a:srgbClr val="FF00FF"/>
              </a:highlight>
            </a:endParaRPr>
          </a:p>
          <a:p>
            <a:pPr algn="ctr"/>
            <a:r>
              <a:rPr lang="en-HK" sz="5000" b="1">
                <a:highlight>
                  <a:srgbClr val="FF00FF"/>
                </a:highlight>
              </a:rPr>
              <a:t>B4</a:t>
            </a:r>
          </a:p>
          <a:p>
            <a:pPr algn="ctr"/>
            <a:endParaRPr lang="en-HK" sz="5000" b="1">
              <a:highlight>
                <a:srgbClr val="FF00FF"/>
              </a:highlight>
            </a:endParaRPr>
          </a:p>
        </p:txBody>
      </p:sp>
    </p:spTree>
    <p:extLst>
      <p:ext uri="{BB962C8B-B14F-4D97-AF65-F5344CB8AC3E}">
        <p14:creationId xmlns:p14="http://schemas.microsoft.com/office/powerpoint/2010/main" val="359633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D79F4D-9098-64BD-5981-0452FB2E4F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4AD52CD-24DB-14C6-9FC1-AD472B342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6B26307A-C32B-F980-35BC-75281207F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DC3FF6-1E87-8A7D-5D29-B292CFB63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23F3DC5-9AF8-6609-0928-8D539FBD4E20}"/>
              </a:ext>
            </a:extLst>
          </p:cNvPr>
          <p:cNvSpPr txBox="1">
            <a:spLocks/>
          </p:cNvSpPr>
          <p:nvPr/>
        </p:nvSpPr>
        <p:spPr>
          <a:xfrm>
            <a:off x="876693" y="741392"/>
            <a:ext cx="9616605" cy="1035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t>Other Techniques Used</a:t>
            </a:r>
            <a:endParaRPr lang="en-US" sz="3200"/>
          </a:p>
        </p:txBody>
      </p:sp>
      <p:sp>
        <p:nvSpPr>
          <p:cNvPr id="2" name="Content Placeholder 2">
            <a:extLst>
              <a:ext uri="{FF2B5EF4-FFF2-40B4-BE49-F238E27FC236}">
                <a16:creationId xmlns:a16="http://schemas.microsoft.com/office/drawing/2014/main" id="{D2D2EECC-C0EA-9562-86EF-7A8B98391378}"/>
              </a:ext>
            </a:extLst>
          </p:cNvPr>
          <p:cNvSpPr txBox="1">
            <a:spLocks/>
          </p:cNvSpPr>
          <p:nvPr/>
        </p:nvSpPr>
        <p:spPr>
          <a:xfrm>
            <a:off x="6096000" y="2136720"/>
            <a:ext cx="5746595"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Optimizer:</a:t>
            </a:r>
          </a:p>
          <a:p>
            <a:pPr lvl="1"/>
            <a:r>
              <a:rPr lang="en-US" sz="2000" err="1"/>
              <a:t>AdamW</a:t>
            </a:r>
            <a:r>
              <a:rPr lang="en-US" sz="2000"/>
              <a:t> </a:t>
            </a:r>
          </a:p>
          <a:p>
            <a:pPr lvl="1"/>
            <a:endParaRPr lang="en-US" sz="2000"/>
          </a:p>
          <a:p>
            <a:r>
              <a:rPr lang="en-US" sz="2000" b="1"/>
              <a:t>Scheduler:</a:t>
            </a:r>
          </a:p>
          <a:p>
            <a:pPr lvl="1"/>
            <a:r>
              <a:rPr lang="en-US" sz="2000" err="1"/>
              <a:t>CosineAnnealingWarmRestarts</a:t>
            </a:r>
            <a:r>
              <a:rPr lang="en-US" sz="2000"/>
              <a:t> </a:t>
            </a:r>
          </a:p>
          <a:p>
            <a:endParaRPr lang="en-US" sz="2000"/>
          </a:p>
          <a:p>
            <a:r>
              <a:rPr lang="en-US" sz="2000" b="1"/>
              <a:t>Model Used:</a:t>
            </a:r>
          </a:p>
          <a:p>
            <a:pPr lvl="1"/>
            <a:r>
              <a:rPr lang="en-US" sz="2000"/>
              <a:t>EfficientNet-B4</a:t>
            </a:r>
          </a:p>
        </p:txBody>
      </p:sp>
      <p:sp>
        <p:nvSpPr>
          <p:cNvPr id="7" name="Content Placeholder 2">
            <a:extLst>
              <a:ext uri="{FF2B5EF4-FFF2-40B4-BE49-F238E27FC236}">
                <a16:creationId xmlns:a16="http://schemas.microsoft.com/office/drawing/2014/main" id="{E4C20DD4-EACA-A25C-2196-6EF387A123F6}"/>
              </a:ext>
            </a:extLst>
          </p:cNvPr>
          <p:cNvSpPr>
            <a:spLocks noGrp="1"/>
          </p:cNvSpPr>
          <p:nvPr>
            <p:ph idx="1"/>
          </p:nvPr>
        </p:nvSpPr>
        <p:spPr>
          <a:xfrm>
            <a:off x="838200" y="1825625"/>
            <a:ext cx="4372303" cy="4351338"/>
          </a:xfrm>
        </p:spPr>
        <p:txBody>
          <a:bodyPr vert="horz" lIns="91440" tIns="45720" rIns="91440" bIns="45720" rtlCol="0" anchor="t">
            <a:noAutofit/>
          </a:bodyPr>
          <a:lstStyle/>
          <a:p>
            <a:pPr lvl="1"/>
            <a:endParaRPr lang="en-US" sz="2000" b="1"/>
          </a:p>
          <a:p>
            <a:pPr lvl="1"/>
            <a:r>
              <a:rPr lang="en-US" sz="2000" b="1"/>
              <a:t>Data Augmentation:</a:t>
            </a:r>
          </a:p>
          <a:p>
            <a:pPr lvl="2"/>
            <a:r>
              <a:rPr lang="en-US" err="1"/>
              <a:t>RandomHorizontalFlip</a:t>
            </a:r>
            <a:endParaRPr lang="en-US"/>
          </a:p>
          <a:p>
            <a:pPr lvl="2"/>
            <a:r>
              <a:rPr lang="en-US" err="1"/>
              <a:t>RandomVerticalFlip</a:t>
            </a:r>
            <a:endParaRPr lang="en-US"/>
          </a:p>
          <a:p>
            <a:pPr lvl="2"/>
            <a:r>
              <a:rPr lang="en-US" err="1"/>
              <a:t>RandomResizedCrop</a:t>
            </a:r>
            <a:r>
              <a:rPr lang="en-US"/>
              <a:t> </a:t>
            </a:r>
          </a:p>
          <a:p>
            <a:pPr lvl="2"/>
            <a:r>
              <a:rPr lang="en-US"/>
              <a:t>Resize</a:t>
            </a:r>
          </a:p>
          <a:p>
            <a:pPr lvl="2"/>
            <a:r>
              <a:rPr lang="en-US" err="1"/>
              <a:t>CenterCrop</a:t>
            </a:r>
            <a:r>
              <a:rPr lang="en-US"/>
              <a:t> </a:t>
            </a:r>
          </a:p>
          <a:p>
            <a:pPr lvl="2"/>
            <a:r>
              <a:rPr lang="en-US" err="1"/>
              <a:t>ColorJitter</a:t>
            </a:r>
            <a:endParaRPr lang="en-US"/>
          </a:p>
          <a:p>
            <a:pPr lvl="2"/>
            <a:r>
              <a:rPr lang="en-US" err="1"/>
              <a:t>RandomAffine</a:t>
            </a:r>
            <a:endParaRPr lang="en-US"/>
          </a:p>
          <a:p>
            <a:pPr lvl="2"/>
            <a:r>
              <a:rPr lang="en-US"/>
              <a:t>Normalize</a:t>
            </a:r>
          </a:p>
          <a:p>
            <a:pPr lvl="2"/>
            <a:r>
              <a:rPr lang="en-US" err="1"/>
              <a:t>RandAugment</a:t>
            </a:r>
            <a:endParaRPr lang="en-US"/>
          </a:p>
          <a:p>
            <a:pPr lvl="2"/>
            <a:r>
              <a:rPr lang="en-US" err="1"/>
              <a:t>RandomErasing</a:t>
            </a:r>
            <a:endParaRPr lang="en-US"/>
          </a:p>
        </p:txBody>
      </p:sp>
    </p:spTree>
    <p:extLst>
      <p:ext uri="{BB962C8B-B14F-4D97-AF65-F5344CB8AC3E}">
        <p14:creationId xmlns:p14="http://schemas.microsoft.com/office/powerpoint/2010/main" val="24926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B4-B650-A41E-D02B-0D9B803C2A7E}"/>
              </a:ext>
            </a:extLst>
          </p:cNvPr>
          <p:cNvSpPr>
            <a:spLocks noGrp="1"/>
          </p:cNvSpPr>
          <p:nvPr>
            <p:ph type="title"/>
          </p:nvPr>
        </p:nvSpPr>
        <p:spPr>
          <a:xfrm>
            <a:off x="876693" y="704277"/>
            <a:ext cx="10565338" cy="845969"/>
          </a:xfrm>
        </p:spPr>
        <p:txBody>
          <a:bodyPr anchor="b">
            <a:normAutofit/>
          </a:bodyPr>
          <a:lstStyle/>
          <a:p>
            <a:r>
              <a:rPr lang="en-HK"/>
              <a:t>Dataset Augmentation</a:t>
            </a:r>
          </a:p>
        </p:txBody>
      </p:sp>
      <p:grpSp>
        <p:nvGrpSpPr>
          <p:cNvPr id="19" name="Group 18">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collage of different cars and motorcycles&#10;&#10;Description automatically generated">
            <a:extLst>
              <a:ext uri="{FF2B5EF4-FFF2-40B4-BE49-F238E27FC236}">
                <a16:creationId xmlns:a16="http://schemas.microsoft.com/office/drawing/2014/main" id="{7B853F34-0961-D216-7A1B-0140F14A300D}"/>
              </a:ext>
            </a:extLst>
          </p:cNvPr>
          <p:cNvPicPr>
            <a:picLocks noChangeAspect="1"/>
          </p:cNvPicPr>
          <p:nvPr/>
        </p:nvPicPr>
        <p:blipFill>
          <a:blip r:embed="rId2"/>
          <a:srcRect t="20139" b="19993"/>
          <a:stretch/>
        </p:blipFill>
        <p:spPr>
          <a:xfrm>
            <a:off x="1702064" y="1492909"/>
            <a:ext cx="8713618" cy="5244809"/>
          </a:xfrm>
          <a:prstGeom prst="rect">
            <a:avLst/>
          </a:prstGeom>
        </p:spPr>
      </p:pic>
    </p:spTree>
    <p:extLst>
      <p:ext uri="{BB962C8B-B14F-4D97-AF65-F5344CB8AC3E}">
        <p14:creationId xmlns:p14="http://schemas.microsoft.com/office/powerpoint/2010/main" val="223178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BE40FE-EEA0-545F-11B7-31645521F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F29A0-008F-EA45-8490-988A62B19F44}"/>
              </a:ext>
            </a:extLst>
          </p:cNvPr>
          <p:cNvSpPr>
            <a:spLocks noGrp="1"/>
          </p:cNvSpPr>
          <p:nvPr>
            <p:ph type="title"/>
          </p:nvPr>
        </p:nvSpPr>
        <p:spPr>
          <a:xfrm>
            <a:off x="919890" y="778012"/>
            <a:ext cx="6806492" cy="1035675"/>
          </a:xfrm>
        </p:spPr>
        <p:txBody>
          <a:bodyPr anchor="b">
            <a:normAutofit/>
          </a:bodyPr>
          <a:lstStyle/>
          <a:p>
            <a:r>
              <a:rPr lang="en-US"/>
              <a:t>Optimizer Comparison</a:t>
            </a:r>
          </a:p>
        </p:txBody>
      </p:sp>
      <p:sp>
        <p:nvSpPr>
          <p:cNvPr id="3" name="Content Placeholder 2">
            <a:extLst>
              <a:ext uri="{FF2B5EF4-FFF2-40B4-BE49-F238E27FC236}">
                <a16:creationId xmlns:a16="http://schemas.microsoft.com/office/drawing/2014/main" id="{60633E90-F060-56A7-6ECC-1D3E19939CE9}"/>
              </a:ext>
            </a:extLst>
          </p:cNvPr>
          <p:cNvSpPr>
            <a:spLocks noGrp="1"/>
          </p:cNvSpPr>
          <p:nvPr>
            <p:ph idx="1"/>
          </p:nvPr>
        </p:nvSpPr>
        <p:spPr>
          <a:xfrm>
            <a:off x="1455916" y="2174488"/>
            <a:ext cx="8681505" cy="3958175"/>
          </a:xfrm>
        </p:spPr>
        <p:txBody>
          <a:bodyPr anchor="t">
            <a:normAutofit/>
          </a:bodyPr>
          <a:lstStyle/>
          <a:p>
            <a:r>
              <a:rPr lang="en-US" sz="2000" b="1"/>
              <a:t>Why we chose </a:t>
            </a:r>
            <a:r>
              <a:rPr lang="en-US" sz="2000" b="1" err="1"/>
              <a:t>AdamW</a:t>
            </a:r>
            <a:r>
              <a:rPr lang="en-US" sz="2000" b="1"/>
              <a:t>?</a:t>
            </a:r>
          </a:p>
          <a:p>
            <a:endParaRPr lang="en-US" sz="2000" b="1"/>
          </a:p>
          <a:p>
            <a:pPr lvl="1"/>
            <a:r>
              <a:rPr lang="en-US" sz="2000" b="1" i="0">
                <a:solidFill>
                  <a:srgbClr val="0D0D0D"/>
                </a:solidFill>
                <a:effectLst/>
                <a:latin typeface="ui-sans-serif"/>
              </a:rPr>
              <a:t>V.s Adam:</a:t>
            </a:r>
          </a:p>
          <a:p>
            <a:pPr lvl="2"/>
            <a:r>
              <a:rPr lang="en-US" i="0">
                <a:solidFill>
                  <a:srgbClr val="0D0D0D"/>
                </a:solidFill>
                <a:effectLst/>
                <a:latin typeface="ui-sans-serif"/>
              </a:rPr>
              <a:t>Efficient Weight Decay</a:t>
            </a:r>
          </a:p>
          <a:p>
            <a:pPr lvl="2"/>
            <a:r>
              <a:rPr lang="en-US" i="0">
                <a:solidFill>
                  <a:srgbClr val="0D0D0D"/>
                </a:solidFill>
                <a:effectLst/>
                <a:latin typeface="ui-sans-serif"/>
              </a:rPr>
              <a:t>Separates weight decay from gradient updates</a:t>
            </a:r>
          </a:p>
          <a:p>
            <a:pPr lvl="2"/>
            <a:r>
              <a:rPr lang="en-US">
                <a:solidFill>
                  <a:srgbClr val="0D0D0D"/>
                </a:solidFill>
                <a:latin typeface="ui-sans-serif"/>
              </a:rPr>
              <a:t>Better generalization &amp; reduces overfitting</a:t>
            </a:r>
          </a:p>
          <a:p>
            <a:pPr lvl="1"/>
            <a:endParaRPr lang="en-US" sz="2000" i="0">
              <a:solidFill>
                <a:srgbClr val="0D0D0D"/>
              </a:solidFill>
              <a:effectLst/>
              <a:latin typeface="ui-sans-serif"/>
            </a:endParaRPr>
          </a:p>
          <a:p>
            <a:pPr lvl="1"/>
            <a:r>
              <a:rPr lang="en-US" sz="2000" b="1">
                <a:solidFill>
                  <a:srgbClr val="0D0D0D"/>
                </a:solidFill>
                <a:latin typeface="ui-sans-serif"/>
              </a:rPr>
              <a:t>V.s SGD:</a:t>
            </a:r>
            <a:endParaRPr lang="en-US" sz="2000" b="1" i="0">
              <a:solidFill>
                <a:srgbClr val="0D0D0D"/>
              </a:solidFill>
              <a:effectLst/>
              <a:latin typeface="ui-sans-serif"/>
            </a:endParaRPr>
          </a:p>
          <a:p>
            <a:pPr lvl="2"/>
            <a:r>
              <a:rPr lang="en-US" i="0">
                <a:solidFill>
                  <a:srgbClr val="0D0D0D"/>
                </a:solidFill>
                <a:effectLst/>
                <a:latin typeface="ui-sans-serif"/>
              </a:rPr>
              <a:t>Adaptive Learning Rates</a:t>
            </a:r>
            <a:endParaRPr lang="en-US"/>
          </a:p>
        </p:txBody>
      </p:sp>
      <p:grpSp>
        <p:nvGrpSpPr>
          <p:cNvPr id="10" name="Group 9">
            <a:extLst>
              <a:ext uri="{FF2B5EF4-FFF2-40B4-BE49-F238E27FC236}">
                <a16:creationId xmlns:a16="http://schemas.microsoft.com/office/drawing/2014/main" id="{A949AC85-DFA4-6DE3-EA57-49F90DA8EC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8EE9376F-E804-073B-70A4-64D5197A2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F3462A-D28D-F086-753E-2C45BA2B4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048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0D7A8D-01CF-9BF1-E806-377C37118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D0602-B158-40BC-F869-D4096341662E}"/>
              </a:ext>
            </a:extLst>
          </p:cNvPr>
          <p:cNvSpPr>
            <a:spLocks noGrp="1"/>
          </p:cNvSpPr>
          <p:nvPr>
            <p:ph type="title"/>
          </p:nvPr>
        </p:nvSpPr>
        <p:spPr>
          <a:xfrm>
            <a:off x="861848" y="725337"/>
            <a:ext cx="6806492" cy="1035675"/>
          </a:xfrm>
        </p:spPr>
        <p:txBody>
          <a:bodyPr anchor="b">
            <a:normAutofit/>
          </a:bodyPr>
          <a:lstStyle/>
          <a:p>
            <a:r>
              <a:rPr lang="en-US"/>
              <a:t>Scheduler Comparison</a:t>
            </a:r>
          </a:p>
        </p:txBody>
      </p:sp>
      <p:sp>
        <p:nvSpPr>
          <p:cNvPr id="3" name="Content Placeholder 2">
            <a:extLst>
              <a:ext uri="{FF2B5EF4-FFF2-40B4-BE49-F238E27FC236}">
                <a16:creationId xmlns:a16="http://schemas.microsoft.com/office/drawing/2014/main" id="{6C680AD3-23F7-1122-06A8-0CBA804F0337}"/>
              </a:ext>
            </a:extLst>
          </p:cNvPr>
          <p:cNvSpPr>
            <a:spLocks noGrp="1"/>
          </p:cNvSpPr>
          <p:nvPr>
            <p:ph idx="1"/>
          </p:nvPr>
        </p:nvSpPr>
        <p:spPr>
          <a:xfrm>
            <a:off x="641131" y="2174488"/>
            <a:ext cx="10752083" cy="3958175"/>
          </a:xfrm>
        </p:spPr>
        <p:txBody>
          <a:bodyPr anchor="t">
            <a:normAutofit/>
          </a:bodyPr>
          <a:lstStyle/>
          <a:p>
            <a:r>
              <a:rPr lang="en-US" sz="2000" b="1"/>
              <a:t>Why </a:t>
            </a:r>
            <a:r>
              <a:rPr lang="en-US" sz="2000" b="1" err="1"/>
              <a:t>CosineAnnealingWarmRestarts</a:t>
            </a:r>
            <a:r>
              <a:rPr lang="en-US" sz="2000" b="1"/>
              <a:t>?</a:t>
            </a:r>
          </a:p>
          <a:p>
            <a:endParaRPr lang="en-US" sz="2000" b="1"/>
          </a:p>
          <a:p>
            <a:pPr lvl="1"/>
            <a:r>
              <a:rPr lang="en-US" sz="2000" b="1">
                <a:solidFill>
                  <a:srgbClr val="0D0D0D"/>
                </a:solidFill>
                <a:latin typeface="ui-sans-serif"/>
              </a:rPr>
              <a:t>Vs. </a:t>
            </a:r>
            <a:r>
              <a:rPr lang="en-US" sz="2000" b="1" err="1">
                <a:solidFill>
                  <a:srgbClr val="0D0D0D"/>
                </a:solidFill>
                <a:latin typeface="ui-sans-serif"/>
              </a:rPr>
              <a:t>StepLR</a:t>
            </a:r>
            <a:r>
              <a:rPr lang="en-US" sz="2000" b="1">
                <a:solidFill>
                  <a:srgbClr val="0D0D0D"/>
                </a:solidFill>
                <a:latin typeface="ui-sans-serif"/>
              </a:rPr>
              <a:t>:</a:t>
            </a:r>
          </a:p>
          <a:p>
            <a:pPr lvl="2"/>
            <a:r>
              <a:rPr lang="en-US">
                <a:solidFill>
                  <a:srgbClr val="0D0D0D"/>
                </a:solidFill>
                <a:latin typeface="ui-sans-serif"/>
              </a:rPr>
              <a:t>Smooth cyclic learning rates &amp; preventing stagnation</a:t>
            </a:r>
          </a:p>
          <a:p>
            <a:pPr lvl="2"/>
            <a:r>
              <a:rPr lang="en-US">
                <a:solidFill>
                  <a:srgbClr val="0D0D0D"/>
                </a:solidFill>
                <a:latin typeface="ui-sans-serif"/>
              </a:rPr>
              <a:t>Avoid getting stuck in local minima</a:t>
            </a:r>
          </a:p>
          <a:p>
            <a:pPr lvl="1"/>
            <a:endParaRPr lang="en-US" sz="2000">
              <a:solidFill>
                <a:srgbClr val="0D0D0D"/>
              </a:solidFill>
              <a:latin typeface="ui-sans-serif"/>
            </a:endParaRPr>
          </a:p>
          <a:p>
            <a:pPr lvl="1"/>
            <a:r>
              <a:rPr lang="en-US" sz="2000" b="1">
                <a:solidFill>
                  <a:srgbClr val="0D0D0D"/>
                </a:solidFill>
                <a:latin typeface="ui-sans-serif"/>
              </a:rPr>
              <a:t>Vs. Cyclical Learning Rates (CLR):</a:t>
            </a:r>
          </a:p>
          <a:p>
            <a:pPr lvl="2"/>
            <a:r>
              <a:rPr lang="en-US">
                <a:solidFill>
                  <a:srgbClr val="0D0D0D"/>
                </a:solidFill>
                <a:latin typeface="ui-sans-serif"/>
              </a:rPr>
              <a:t>Decay slowly</a:t>
            </a:r>
          </a:p>
          <a:p>
            <a:pPr lvl="1"/>
            <a:endParaRPr lang="en-US" sz="2000">
              <a:solidFill>
                <a:srgbClr val="0D0D0D"/>
              </a:solidFill>
              <a:latin typeface="ui-sans-serif"/>
            </a:endParaRPr>
          </a:p>
          <a:p>
            <a:pPr lvl="1"/>
            <a:r>
              <a:rPr lang="en-US" sz="2000" b="1">
                <a:solidFill>
                  <a:srgbClr val="0D0D0D"/>
                </a:solidFill>
                <a:latin typeface="ui-sans-serif"/>
              </a:rPr>
              <a:t>Vs. </a:t>
            </a:r>
            <a:r>
              <a:rPr lang="en-US" sz="2000" b="1" err="1">
                <a:solidFill>
                  <a:srgbClr val="0D0D0D"/>
                </a:solidFill>
                <a:latin typeface="ui-sans-serif"/>
              </a:rPr>
              <a:t>ReduceLROnPlateau</a:t>
            </a:r>
            <a:r>
              <a:rPr lang="en-US" sz="2000" b="1">
                <a:solidFill>
                  <a:srgbClr val="0D0D0D"/>
                </a:solidFill>
                <a:latin typeface="ui-sans-serif"/>
              </a:rPr>
              <a:t>:</a:t>
            </a:r>
          </a:p>
          <a:p>
            <a:pPr lvl="2"/>
            <a:r>
              <a:rPr lang="en-US">
                <a:solidFill>
                  <a:srgbClr val="0D0D0D"/>
                </a:solidFill>
                <a:latin typeface="ui-sans-serif"/>
              </a:rPr>
              <a:t>Aggressive Adjustments</a:t>
            </a:r>
            <a:endParaRPr lang="en-US"/>
          </a:p>
        </p:txBody>
      </p:sp>
      <p:grpSp>
        <p:nvGrpSpPr>
          <p:cNvPr id="10" name="Group 9">
            <a:extLst>
              <a:ext uri="{FF2B5EF4-FFF2-40B4-BE49-F238E27FC236}">
                <a16:creationId xmlns:a16="http://schemas.microsoft.com/office/drawing/2014/main" id="{73F56B0E-91B4-1080-74A9-ACAE29F336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FA3BB5D9-52D0-7C36-E185-C0A46246B9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F65DA1-C3E6-5F55-FF0E-F87A6E84D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398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CA5E-EEF7-2742-D1CA-882C6C216A7A}"/>
              </a:ext>
            </a:extLst>
          </p:cNvPr>
          <p:cNvSpPr>
            <a:spLocks noGrp="1"/>
          </p:cNvSpPr>
          <p:nvPr>
            <p:ph type="title"/>
          </p:nvPr>
        </p:nvSpPr>
        <p:spPr/>
        <p:txBody>
          <a:bodyPr/>
          <a:lstStyle/>
          <a:p>
            <a:endParaRPr lang="en-HK"/>
          </a:p>
        </p:txBody>
      </p:sp>
      <p:pic>
        <p:nvPicPr>
          <p:cNvPr id="5" name="Content Placeholder 4" descr="A cartoon character in front of a large explosion&#10;&#10;Description automatically generated">
            <a:extLst>
              <a:ext uri="{FF2B5EF4-FFF2-40B4-BE49-F238E27FC236}">
                <a16:creationId xmlns:a16="http://schemas.microsoft.com/office/drawing/2014/main" id="{B9230797-3D3F-F434-BC8C-A7C21F10140C}"/>
              </a:ext>
            </a:extLst>
          </p:cNvPr>
          <p:cNvPicPr>
            <a:picLocks noGrp="1" noChangeAspect="1"/>
          </p:cNvPicPr>
          <p:nvPr>
            <p:ph idx="1"/>
          </p:nvPr>
        </p:nvPicPr>
        <p:blipFill>
          <a:blip r:embed="rId2"/>
          <a:stretch>
            <a:fillRect/>
          </a:stretch>
        </p:blipFill>
        <p:spPr>
          <a:xfrm>
            <a:off x="2611858" y="-7201"/>
            <a:ext cx="6865202" cy="6865202"/>
          </a:xfrm>
          <a:prstGeom prst="rect">
            <a:avLst/>
          </a:prstGeom>
        </p:spPr>
      </p:pic>
    </p:spTree>
    <p:extLst>
      <p:ext uri="{BB962C8B-B14F-4D97-AF65-F5344CB8AC3E}">
        <p14:creationId xmlns:p14="http://schemas.microsoft.com/office/powerpoint/2010/main" val="25103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69C0-81F1-C4B7-1FC6-9E7BAFD7ED74}"/>
              </a:ext>
            </a:extLst>
          </p:cNvPr>
          <p:cNvSpPr>
            <a:spLocks noGrp="1"/>
          </p:cNvSpPr>
          <p:nvPr>
            <p:ph type="title"/>
          </p:nvPr>
        </p:nvSpPr>
        <p:spPr/>
        <p:txBody>
          <a:bodyPr/>
          <a:lstStyle/>
          <a:p>
            <a:r>
              <a:rPr lang="en-US"/>
              <a:t>Test Accuracy!</a:t>
            </a:r>
          </a:p>
        </p:txBody>
      </p:sp>
      <p:sp>
        <p:nvSpPr>
          <p:cNvPr id="3" name="Content Placeholder 2">
            <a:extLst>
              <a:ext uri="{FF2B5EF4-FFF2-40B4-BE49-F238E27FC236}">
                <a16:creationId xmlns:a16="http://schemas.microsoft.com/office/drawing/2014/main" id="{5D937576-A0F4-0B1E-A4A4-FE48F709D73A}"/>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0" indent="0" algn="ctr">
              <a:buNone/>
            </a:pPr>
            <a:r>
              <a:rPr lang="en-US" sz="20000"/>
              <a:t>98.75%</a:t>
            </a:r>
          </a:p>
        </p:txBody>
      </p:sp>
    </p:spTree>
    <p:extLst>
      <p:ext uri="{BB962C8B-B14F-4D97-AF65-F5344CB8AC3E}">
        <p14:creationId xmlns:p14="http://schemas.microsoft.com/office/powerpoint/2010/main" val="37926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3">
                                            <p:txEl>
                                              <p:pRg st="0" end="0"/>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8D2A-DE0A-4C24-5EA7-91029F1CFDE3}"/>
              </a:ext>
            </a:extLst>
          </p:cNvPr>
          <p:cNvSpPr>
            <a:spLocks noGrp="1"/>
          </p:cNvSpPr>
          <p:nvPr>
            <p:ph type="title"/>
          </p:nvPr>
        </p:nvSpPr>
        <p:spPr>
          <a:xfrm>
            <a:off x="876693" y="741392"/>
            <a:ext cx="4357569" cy="1035934"/>
          </a:xfrm>
        </p:spPr>
        <p:txBody>
          <a:bodyPr anchor="b">
            <a:normAutofit fontScale="90000"/>
          </a:bodyPr>
          <a:lstStyle/>
          <a:p>
            <a:r>
              <a:rPr lang="en-US"/>
              <a:t>Background (Cont.)</a:t>
            </a:r>
            <a:endParaRPr lang="en-US" sz="3200"/>
          </a:p>
        </p:txBody>
      </p:sp>
      <p:sp>
        <p:nvSpPr>
          <p:cNvPr id="3" name="Content Placeholder 2">
            <a:extLst>
              <a:ext uri="{FF2B5EF4-FFF2-40B4-BE49-F238E27FC236}">
                <a16:creationId xmlns:a16="http://schemas.microsoft.com/office/drawing/2014/main" id="{39687419-3F0E-164F-F51C-FCCE5D9EC49B}"/>
              </a:ext>
            </a:extLst>
          </p:cNvPr>
          <p:cNvSpPr>
            <a:spLocks noGrp="1"/>
          </p:cNvSpPr>
          <p:nvPr>
            <p:ph idx="1"/>
          </p:nvPr>
        </p:nvSpPr>
        <p:spPr>
          <a:xfrm>
            <a:off x="876692" y="2153653"/>
            <a:ext cx="4087081" cy="3827655"/>
          </a:xfrm>
        </p:spPr>
        <p:txBody>
          <a:bodyPr vert="horz" lIns="91440" tIns="45720" rIns="91440" bIns="45720" rtlCol="0" anchor="t">
            <a:normAutofit/>
          </a:bodyPr>
          <a:lstStyle/>
          <a:p>
            <a:r>
              <a:rPr lang="en-US" sz="2000" b="1"/>
              <a:t>Design</a:t>
            </a:r>
          </a:p>
          <a:p>
            <a:pPr lvl="1"/>
            <a:r>
              <a:rPr lang="en-US" sz="2000"/>
              <a:t>Uses Deep learning (CNN)</a:t>
            </a:r>
          </a:p>
          <a:p>
            <a:pPr lvl="1"/>
            <a:r>
              <a:rPr lang="en-US" sz="2000"/>
              <a:t>Tried using Non-Deep learning (SVM)</a:t>
            </a:r>
          </a:p>
          <a:p>
            <a:pPr lvl="1"/>
            <a:r>
              <a:rPr lang="en-US" sz="2000"/>
              <a:t>Detects 4 types of vehicles (Cars, Buses, Trucks, Motorcycles)</a:t>
            </a:r>
          </a:p>
        </p:txBody>
      </p:sp>
      <p:pic>
        <p:nvPicPr>
          <p:cNvPr id="1028" name="Picture 4" descr="New Cars in India, 2024 New Car Prices | CarTrade">
            <a:extLst>
              <a:ext uri="{FF2B5EF4-FFF2-40B4-BE49-F238E27FC236}">
                <a16:creationId xmlns:a16="http://schemas.microsoft.com/office/drawing/2014/main" id="{C8933B14-1229-7E42-580B-7544D3F59A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4262" y="1447109"/>
            <a:ext cx="2905080" cy="1815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te Japanese Kindergarten School Buses That'll Thrill Any Kid - Little Day  Out">
            <a:extLst>
              <a:ext uri="{FF2B5EF4-FFF2-40B4-BE49-F238E27FC236}">
                <a16:creationId xmlns:a16="http://schemas.microsoft.com/office/drawing/2014/main" id="{A7DD4B41-C997-B4E8-C30D-3E4FA4B5F8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72" t="1285" r="14745" b="6398"/>
          <a:stretch/>
        </p:blipFill>
        <p:spPr bwMode="auto">
          <a:xfrm>
            <a:off x="8409435" y="1047611"/>
            <a:ext cx="2905870" cy="22151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eung Tai Hong">
            <a:extLst>
              <a:ext uri="{FF2B5EF4-FFF2-40B4-BE49-F238E27FC236}">
                <a16:creationId xmlns:a16="http://schemas.microsoft.com/office/drawing/2014/main" id="{AA6D21EC-0C28-0E46-B317-D5FC07CBE5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34262" y="3533273"/>
            <a:ext cx="2905080" cy="1939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Ultimate Guide to Trucks in Hong Kong — J3 Private Tours Hong Kong">
            <a:extLst>
              <a:ext uri="{FF2B5EF4-FFF2-40B4-BE49-F238E27FC236}">
                <a16:creationId xmlns:a16="http://schemas.microsoft.com/office/drawing/2014/main" id="{98839187-E512-4F61-64ED-24E486D025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75" r="9531"/>
          <a:stretch/>
        </p:blipFill>
        <p:spPr bwMode="auto">
          <a:xfrm>
            <a:off x="8409830" y="3533273"/>
            <a:ext cx="2770094" cy="2390525"/>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32CC9F2B-E219-AF55-BBE8-372B5AC60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038" name="Rectangle 1037">
              <a:extLst>
                <a:ext uri="{FF2B5EF4-FFF2-40B4-BE49-F238E27FC236}">
                  <a16:creationId xmlns:a16="http://schemas.microsoft.com/office/drawing/2014/main" id="{E456E449-1EFC-16B5-CB11-7E6A8BBBC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E734DB8-CD27-D04F-74D4-3AC47BA0B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573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08A6-1FC8-E836-051C-19D8C78CE938}"/>
              </a:ext>
            </a:extLst>
          </p:cNvPr>
          <p:cNvSpPr>
            <a:spLocks noGrp="1"/>
          </p:cNvSpPr>
          <p:nvPr>
            <p:ph type="title"/>
          </p:nvPr>
        </p:nvSpPr>
        <p:spPr>
          <a:xfrm>
            <a:off x="7910285" y="741391"/>
            <a:ext cx="3443514" cy="1616203"/>
          </a:xfrm>
        </p:spPr>
        <p:txBody>
          <a:bodyPr anchor="b">
            <a:normAutofit/>
          </a:bodyPr>
          <a:lstStyle/>
          <a:p>
            <a:r>
              <a:rPr lang="en-US" sz="3200"/>
              <a:t>Results</a:t>
            </a:r>
          </a:p>
        </p:txBody>
      </p:sp>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5E2D038A-5397-CEEF-1149-EC0EF13851CB}"/>
              </a:ext>
            </a:extLst>
          </p:cNvPr>
          <p:cNvPicPr>
            <a:picLocks noGrp="1" noChangeAspect="1"/>
          </p:cNvPicPr>
          <p:nvPr>
            <p:ph idx="1"/>
          </p:nvPr>
        </p:nvPicPr>
        <p:blipFill>
          <a:blip r:embed="rId2"/>
          <a:stretch>
            <a:fillRect/>
          </a:stretch>
        </p:blipFill>
        <p:spPr>
          <a:xfrm>
            <a:off x="2242080" y="1035302"/>
            <a:ext cx="7707839" cy="4787395"/>
          </a:xfrm>
        </p:spPr>
      </p:pic>
      <p:sp>
        <p:nvSpPr>
          <p:cNvPr id="5" name="TextBox 4">
            <a:extLst>
              <a:ext uri="{FF2B5EF4-FFF2-40B4-BE49-F238E27FC236}">
                <a16:creationId xmlns:a16="http://schemas.microsoft.com/office/drawing/2014/main" id="{339A3369-37CF-613B-E641-725EF45DF067}"/>
              </a:ext>
            </a:extLst>
          </p:cNvPr>
          <p:cNvSpPr txBox="1"/>
          <p:nvPr/>
        </p:nvSpPr>
        <p:spPr>
          <a:xfrm>
            <a:off x="5181600" y="2516909"/>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316211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9">
            <a:extLst>
              <a:ext uri="{FF2B5EF4-FFF2-40B4-BE49-F238E27FC236}">
                <a16:creationId xmlns:a16="http://schemas.microsoft.com/office/drawing/2014/main" id="{2517452A-FD9C-4F1A-4040-A92EA1F78116}"/>
              </a:ext>
            </a:extLst>
          </p:cNvPr>
          <p:cNvPicPr>
            <a:picLocks noChangeAspect="1"/>
          </p:cNvPicPr>
          <p:nvPr/>
        </p:nvPicPr>
        <p:blipFill>
          <a:blip r:embed="rId2"/>
          <a:srcRect l="2336" t="525" r="-523" b="-457"/>
          <a:stretch/>
        </p:blipFill>
        <p:spPr>
          <a:xfrm>
            <a:off x="526472" y="1276309"/>
            <a:ext cx="5195737" cy="4732838"/>
          </a:xfrm>
          <a:prstGeom prst="rect">
            <a:avLst/>
          </a:prstGeom>
        </p:spPr>
      </p:pic>
      <p:pic>
        <p:nvPicPr>
          <p:cNvPr id="7" name="Content Placeholder 6" descr="A graph showing different types of information&#10;&#10;Description automatically generated with medium confidence">
            <a:extLst>
              <a:ext uri="{FF2B5EF4-FFF2-40B4-BE49-F238E27FC236}">
                <a16:creationId xmlns:a16="http://schemas.microsoft.com/office/drawing/2014/main" id="{79561C0A-FCDF-6BDD-00CA-1C24F6290833}"/>
              </a:ext>
            </a:extLst>
          </p:cNvPr>
          <p:cNvPicPr>
            <a:picLocks noGrp="1" noChangeAspect="1"/>
          </p:cNvPicPr>
          <p:nvPr>
            <p:ph idx="1"/>
          </p:nvPr>
        </p:nvPicPr>
        <p:blipFill>
          <a:blip r:embed="rId3"/>
          <a:stretch>
            <a:fillRect/>
          </a:stretch>
        </p:blipFill>
        <p:spPr>
          <a:xfrm>
            <a:off x="6106471" y="1254682"/>
            <a:ext cx="5442061" cy="4729635"/>
          </a:xfrm>
          <a:prstGeom prst="rect">
            <a:avLst/>
          </a:prstGeom>
        </p:spPr>
      </p:pic>
      <p:sp>
        <p:nvSpPr>
          <p:cNvPr id="5" name="TextBox 4">
            <a:extLst>
              <a:ext uri="{FF2B5EF4-FFF2-40B4-BE49-F238E27FC236}">
                <a16:creationId xmlns:a16="http://schemas.microsoft.com/office/drawing/2014/main" id="{0DFF5C1E-F480-6482-D22B-DCB69866EBBC}"/>
              </a:ext>
            </a:extLst>
          </p:cNvPr>
          <p:cNvSpPr txBox="1"/>
          <p:nvPr/>
        </p:nvSpPr>
        <p:spPr>
          <a:xfrm>
            <a:off x="399047" y="280020"/>
            <a:ext cx="506701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Aptos Display"/>
              </a:rPr>
              <a:t>Non-Deep learning</a:t>
            </a:r>
            <a:r>
              <a:rPr lang="en-US" sz="4800">
                <a:latin typeface="Aptos Display"/>
              </a:rPr>
              <a:t>    </a:t>
            </a:r>
            <a:endParaRPr lang="en-US" sz="4800" b="1">
              <a:latin typeface="Aptos Display"/>
            </a:endParaRPr>
          </a:p>
          <a:p>
            <a:endParaRPr lang="en-US"/>
          </a:p>
        </p:txBody>
      </p:sp>
      <p:sp>
        <p:nvSpPr>
          <p:cNvPr id="6" name="TextBox 5">
            <a:extLst>
              <a:ext uri="{FF2B5EF4-FFF2-40B4-BE49-F238E27FC236}">
                <a16:creationId xmlns:a16="http://schemas.microsoft.com/office/drawing/2014/main" id="{4AF1D1EA-1586-885D-4E92-92C72CB1D478}"/>
              </a:ext>
            </a:extLst>
          </p:cNvPr>
          <p:cNvSpPr txBox="1"/>
          <p:nvPr/>
        </p:nvSpPr>
        <p:spPr>
          <a:xfrm>
            <a:off x="6092425" y="280819"/>
            <a:ext cx="49790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Aptos Display"/>
              </a:rPr>
              <a:t>Deep learning</a:t>
            </a:r>
            <a:endParaRPr lang="en-US"/>
          </a:p>
        </p:txBody>
      </p:sp>
    </p:spTree>
    <p:extLst>
      <p:ext uri="{BB962C8B-B14F-4D97-AF65-F5344CB8AC3E}">
        <p14:creationId xmlns:p14="http://schemas.microsoft.com/office/powerpoint/2010/main" val="1148056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B304-050C-EE1E-DC28-9399EE7E8AD1}"/>
              </a:ext>
            </a:extLst>
          </p:cNvPr>
          <p:cNvSpPr>
            <a:spLocks noGrp="1"/>
          </p:cNvSpPr>
          <p:nvPr>
            <p:ph type="title"/>
          </p:nvPr>
        </p:nvSpPr>
        <p:spPr>
          <a:xfrm>
            <a:off x="7910285" y="741391"/>
            <a:ext cx="3443514" cy="1616203"/>
          </a:xfrm>
        </p:spPr>
        <p:txBody>
          <a:bodyPr anchor="b">
            <a:normAutofit/>
          </a:bodyPr>
          <a:lstStyle/>
          <a:p>
            <a:endParaRPr lang="en-HK" sz="3200"/>
          </a:p>
        </p:txBody>
      </p:sp>
      <p:pic>
        <p:nvPicPr>
          <p:cNvPr id="7" name="Content Placeholder 6" descr="A graph showing different colored bars&#10;&#10;Description automatically generated">
            <a:extLst>
              <a:ext uri="{FF2B5EF4-FFF2-40B4-BE49-F238E27FC236}">
                <a16:creationId xmlns:a16="http://schemas.microsoft.com/office/drawing/2014/main" id="{B0DE6989-233F-FA3E-47D8-CBE2BB9B8061}"/>
              </a:ext>
            </a:extLst>
          </p:cNvPr>
          <p:cNvPicPr>
            <a:picLocks noGrp="1" noChangeAspect="1"/>
          </p:cNvPicPr>
          <p:nvPr>
            <p:ph idx="1"/>
          </p:nvPr>
        </p:nvPicPr>
        <p:blipFill>
          <a:blip r:embed="rId2"/>
          <a:stretch>
            <a:fillRect/>
          </a:stretch>
        </p:blipFill>
        <p:spPr>
          <a:xfrm>
            <a:off x="1080837" y="741391"/>
            <a:ext cx="10030326" cy="4977199"/>
          </a:xfrm>
        </p:spPr>
      </p:pic>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1419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13C2-5C1E-6775-0E78-AB5EBDA95160}"/>
              </a:ext>
            </a:extLst>
          </p:cNvPr>
          <p:cNvSpPr>
            <a:spLocks noGrp="1"/>
          </p:cNvSpPr>
          <p:nvPr>
            <p:ph type="title"/>
          </p:nvPr>
        </p:nvSpPr>
        <p:spPr>
          <a:xfrm>
            <a:off x="7910285" y="741391"/>
            <a:ext cx="3443514" cy="1616203"/>
          </a:xfrm>
        </p:spPr>
        <p:txBody>
          <a:bodyPr anchor="b">
            <a:normAutofit/>
          </a:bodyPr>
          <a:lstStyle/>
          <a:p>
            <a:endParaRPr lang="en-HK" sz="3200"/>
          </a:p>
        </p:txBody>
      </p:sp>
      <p:pic>
        <p:nvPicPr>
          <p:cNvPr id="7" name="Content Placeholder 6" descr="A graph of a confidence distribution&#10;&#10;Description automatically generated">
            <a:extLst>
              <a:ext uri="{FF2B5EF4-FFF2-40B4-BE49-F238E27FC236}">
                <a16:creationId xmlns:a16="http://schemas.microsoft.com/office/drawing/2014/main" id="{60704B45-A67D-25FD-6531-8C733F5D2EF6}"/>
              </a:ext>
            </a:extLst>
          </p:cNvPr>
          <p:cNvPicPr>
            <a:picLocks noGrp="1" noChangeAspect="1"/>
          </p:cNvPicPr>
          <p:nvPr>
            <p:ph idx="1"/>
          </p:nvPr>
        </p:nvPicPr>
        <p:blipFill>
          <a:blip r:embed="rId2"/>
          <a:stretch>
            <a:fillRect/>
          </a:stretch>
        </p:blipFill>
        <p:spPr>
          <a:xfrm>
            <a:off x="1417721" y="356949"/>
            <a:ext cx="9356558" cy="6144102"/>
          </a:xfrm>
        </p:spPr>
      </p:pic>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348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AADD-B6F3-40B3-8BF7-F77FCF4FF716}"/>
              </a:ext>
            </a:extLst>
          </p:cNvPr>
          <p:cNvSpPr>
            <a:spLocks noGrp="1"/>
          </p:cNvSpPr>
          <p:nvPr>
            <p:ph type="title"/>
          </p:nvPr>
        </p:nvSpPr>
        <p:spPr>
          <a:xfrm>
            <a:off x="7910285" y="741391"/>
            <a:ext cx="3443514" cy="1616203"/>
          </a:xfrm>
        </p:spPr>
        <p:txBody>
          <a:bodyPr anchor="b">
            <a:normAutofit/>
          </a:bodyPr>
          <a:lstStyle/>
          <a:p>
            <a:endParaRPr lang="en-HK" sz="3200"/>
          </a:p>
        </p:txBody>
      </p:sp>
      <p:pic>
        <p:nvPicPr>
          <p:cNvPr id="7" name="Content Placeholder 6" descr="A collage of different types of vehicles&#10;&#10;Description automatically generated">
            <a:extLst>
              <a:ext uri="{FF2B5EF4-FFF2-40B4-BE49-F238E27FC236}">
                <a16:creationId xmlns:a16="http://schemas.microsoft.com/office/drawing/2014/main" id="{4D908EA6-AE2E-0FAA-81E8-5900E1C58B55}"/>
              </a:ext>
            </a:extLst>
          </p:cNvPr>
          <p:cNvPicPr>
            <a:picLocks noGrp="1" noChangeAspect="1"/>
          </p:cNvPicPr>
          <p:nvPr>
            <p:ph idx="1"/>
          </p:nvPr>
        </p:nvPicPr>
        <p:blipFill>
          <a:blip r:embed="rId2"/>
          <a:stretch>
            <a:fillRect/>
          </a:stretch>
        </p:blipFill>
        <p:spPr>
          <a:xfrm>
            <a:off x="1955957" y="15933"/>
            <a:ext cx="8259893" cy="6731811"/>
          </a:xfrm>
        </p:spPr>
      </p:pic>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Content Placeholder 4" descr="A collage of different types of vehicles&#10;&#10;Description automatically generated">
            <a:extLst>
              <a:ext uri="{FF2B5EF4-FFF2-40B4-BE49-F238E27FC236}">
                <a16:creationId xmlns:a16="http://schemas.microsoft.com/office/drawing/2014/main" id="{9C531201-C40C-A240-49BC-4C3EE860D3BF}"/>
              </a:ext>
            </a:extLst>
          </p:cNvPr>
          <p:cNvPicPr>
            <a:picLocks noChangeAspect="1"/>
          </p:cNvPicPr>
          <p:nvPr/>
        </p:nvPicPr>
        <p:blipFill>
          <a:blip r:embed="rId2"/>
          <a:srcRect t="49338" r="80813" b="24777"/>
          <a:stretch/>
        </p:blipFill>
        <p:spPr>
          <a:xfrm>
            <a:off x="266948" y="1078359"/>
            <a:ext cx="5251249" cy="5773734"/>
          </a:xfrm>
          <a:prstGeom prst="rect">
            <a:avLst/>
          </a:prstGeom>
        </p:spPr>
      </p:pic>
    </p:spTree>
    <p:extLst>
      <p:ext uri="{BB962C8B-B14F-4D97-AF65-F5344CB8AC3E}">
        <p14:creationId xmlns:p14="http://schemas.microsoft.com/office/powerpoint/2010/main" val="1658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A713-8B51-5FB7-3C81-058AA4F7B2E9}"/>
              </a:ext>
            </a:extLst>
          </p:cNvPr>
          <p:cNvSpPr>
            <a:spLocks noGrp="1"/>
          </p:cNvSpPr>
          <p:nvPr>
            <p:ph type="title"/>
          </p:nvPr>
        </p:nvSpPr>
        <p:spPr>
          <a:xfrm>
            <a:off x="1096408" y="741391"/>
            <a:ext cx="8359618" cy="1616203"/>
          </a:xfrm>
        </p:spPr>
        <p:txBody>
          <a:bodyPr anchor="ctr">
            <a:normAutofit/>
          </a:bodyPr>
          <a:lstStyle/>
          <a:p>
            <a:pPr algn="ctr"/>
            <a:r>
              <a:rPr lang="en-US"/>
              <a:t>Comparison: SVM vs </a:t>
            </a:r>
            <a:r>
              <a:rPr lang="en-US" err="1"/>
              <a:t>EfficientNet</a:t>
            </a:r>
            <a:endParaRPr lang="en-US"/>
          </a:p>
        </p:txBody>
      </p:sp>
      <p:grpSp>
        <p:nvGrpSpPr>
          <p:cNvPr id="28" name="Group 27">
            <a:extLst>
              <a:ext uri="{FF2B5EF4-FFF2-40B4-BE49-F238E27FC236}">
                <a16:creationId xmlns:a16="http://schemas.microsoft.com/office/drawing/2014/main" id="{117ED9EE-380C-224B-8619-61C6C01B1B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9" name="Rectangle 28">
              <a:extLst>
                <a:ext uri="{FF2B5EF4-FFF2-40B4-BE49-F238E27FC236}">
                  <a16:creationId xmlns:a16="http://schemas.microsoft.com/office/drawing/2014/main" id="{CBEA0657-2676-EBD0-330D-2DE1D716D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ABD4BE5-70D5-796C-F818-10F0570E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Content Placeholder 5">
            <a:extLst>
              <a:ext uri="{FF2B5EF4-FFF2-40B4-BE49-F238E27FC236}">
                <a16:creationId xmlns:a16="http://schemas.microsoft.com/office/drawing/2014/main" id="{5CAE8003-FB56-ADA1-B5DD-D1BA91DCDA16}"/>
              </a:ext>
            </a:extLst>
          </p:cNvPr>
          <p:cNvGraphicFramePr>
            <a:graphicFrameLocks noGrp="1"/>
          </p:cNvGraphicFramePr>
          <p:nvPr>
            <p:ph idx="1"/>
            <p:extLst>
              <p:ext uri="{D42A27DB-BD31-4B8C-83A1-F6EECF244321}">
                <p14:modId xmlns:p14="http://schemas.microsoft.com/office/powerpoint/2010/main" val="1718123795"/>
              </p:ext>
            </p:extLst>
          </p:nvPr>
        </p:nvGraphicFramePr>
        <p:xfrm>
          <a:off x="1096408" y="2301098"/>
          <a:ext cx="9961084" cy="3815511"/>
        </p:xfrm>
        <a:graphic>
          <a:graphicData uri="http://schemas.openxmlformats.org/drawingml/2006/table">
            <a:tbl>
              <a:tblPr>
                <a:solidFill>
                  <a:schemeClr val="bg1">
                    <a:lumMod val="95000"/>
                  </a:schemeClr>
                </a:solidFill>
              </a:tblPr>
              <a:tblGrid>
                <a:gridCol w="2382961">
                  <a:extLst>
                    <a:ext uri="{9D8B030D-6E8A-4147-A177-3AD203B41FA5}">
                      <a16:colId xmlns:a16="http://schemas.microsoft.com/office/drawing/2014/main" val="411301359"/>
                    </a:ext>
                  </a:extLst>
                </a:gridCol>
                <a:gridCol w="4052807">
                  <a:extLst>
                    <a:ext uri="{9D8B030D-6E8A-4147-A177-3AD203B41FA5}">
                      <a16:colId xmlns:a16="http://schemas.microsoft.com/office/drawing/2014/main" val="824677388"/>
                    </a:ext>
                  </a:extLst>
                </a:gridCol>
                <a:gridCol w="3525316">
                  <a:extLst>
                    <a:ext uri="{9D8B030D-6E8A-4147-A177-3AD203B41FA5}">
                      <a16:colId xmlns:a16="http://schemas.microsoft.com/office/drawing/2014/main" val="2510247406"/>
                    </a:ext>
                  </a:extLst>
                </a:gridCol>
              </a:tblGrid>
              <a:tr h="358951">
                <a:tc>
                  <a:txBody>
                    <a:bodyPr/>
                    <a:lstStyle/>
                    <a:p>
                      <a:r>
                        <a:rPr lang="en-US" sz="1400" b="0" cap="none" spc="0">
                          <a:solidFill>
                            <a:schemeClr val="tx1"/>
                          </a:solidFill>
                        </a:rPr>
                        <a:t>Aspect</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1" cap="none" spc="0">
                          <a:solidFill>
                            <a:schemeClr val="tx1"/>
                          </a:solidFill>
                        </a:rPr>
                        <a:t>CNNs (Convolutional Neural Networks)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1" cap="none" spc="0">
                          <a:solidFill>
                            <a:schemeClr val="tx1"/>
                          </a:solidFill>
                        </a:rPr>
                        <a:t>SVMs (Support Vector Machines)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3595555"/>
                  </a:ext>
                </a:extLst>
              </a:tr>
              <a:tr h="534048">
                <a:tc>
                  <a:txBody>
                    <a:bodyPr/>
                    <a:lstStyle/>
                    <a:p>
                      <a:r>
                        <a:rPr lang="en-US" sz="1400" b="1" cap="none" spc="0">
                          <a:solidFill>
                            <a:schemeClr val="tx1"/>
                          </a:solidFill>
                        </a:rPr>
                        <a:t>Automatic Feature Learning</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Learns hierarchical features automatically for the task</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Relies on static, handcrafted features</a:t>
                      </a:r>
                    </a:p>
                    <a:p>
                      <a:r>
                        <a:rPr lang="en-US" sz="1400" cap="none" spc="0">
                          <a:solidFill>
                            <a:schemeClr val="tx1"/>
                          </a:solidFill>
                        </a:rPr>
                        <a:t>(e.g., HOG)</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52786103"/>
                  </a:ext>
                </a:extLst>
              </a:tr>
              <a:tr h="534048">
                <a:tc>
                  <a:txBody>
                    <a:bodyPr/>
                    <a:lstStyle/>
                    <a:p>
                      <a:r>
                        <a:rPr lang="en-US" sz="1400" b="1" cap="none" spc="0">
                          <a:solidFill>
                            <a:schemeClr val="tx1"/>
                          </a:solidFill>
                        </a:rPr>
                        <a:t>Model Capacity</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Deep models with millions of parameters, capable of modeling complex, non-linear patterns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Shallow models with limited capacity</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03097046"/>
                  </a:ext>
                </a:extLst>
              </a:tr>
              <a:tr h="534048">
                <a:tc>
                  <a:txBody>
                    <a:bodyPr/>
                    <a:lstStyle/>
                    <a:p>
                      <a:r>
                        <a:rPr lang="en-US" sz="1400" b="1" cap="none" spc="0">
                          <a:solidFill>
                            <a:schemeClr val="tx1"/>
                          </a:solidFill>
                        </a:rPr>
                        <a:t>Handling Image Data</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Designed specifically for image data, capturing spatial patterns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Loses spatial information when working on flattened feature vectors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63991562"/>
                  </a:ext>
                </a:extLst>
              </a:tr>
              <a:tr h="534048">
                <a:tc>
                  <a:txBody>
                    <a:bodyPr/>
                    <a:lstStyle/>
                    <a:p>
                      <a:r>
                        <a:rPr lang="en-US" sz="1400" b="1" cap="none" spc="0">
                          <a:solidFill>
                            <a:schemeClr val="tx1"/>
                          </a:solidFill>
                        </a:rPr>
                        <a:t>Scalability</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Scales well with large datasets, leverages GPU acceleration</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Struggles with large datasets, especially with non-linear kernels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925532"/>
                  </a:ext>
                </a:extLst>
              </a:tr>
              <a:tr h="534048">
                <a:tc>
                  <a:txBody>
                    <a:bodyPr/>
                    <a:lstStyle/>
                    <a:p>
                      <a:r>
                        <a:rPr lang="en-US" sz="1400" b="1" cap="none" spc="0">
                          <a:solidFill>
                            <a:schemeClr val="tx1"/>
                          </a:solidFill>
                        </a:rPr>
                        <a:t>Regularization</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Uses advanced techniques and data augmentation for better generalization</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Has more limited regularization options</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8112680"/>
                  </a:ext>
                </a:extLst>
              </a:tr>
              <a:tr h="534048">
                <a:tc>
                  <a:txBody>
                    <a:bodyPr/>
                    <a:lstStyle/>
                    <a:p>
                      <a:r>
                        <a:rPr lang="en-US" sz="1400" b="1" cap="none" spc="0">
                          <a:solidFill>
                            <a:schemeClr val="tx1"/>
                          </a:solidFill>
                        </a:rPr>
                        <a:t>Transfer Learning</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Can leverage pretrained models to enhance performance</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cap="none" spc="0">
                          <a:solidFill>
                            <a:schemeClr val="tx1"/>
                          </a:solidFill>
                        </a:rPr>
                        <a:t>Does not support transfer learning</a:t>
                      </a:r>
                    </a:p>
                  </a:txBody>
                  <a:tcPr marL="61284" marR="62485" marT="17510" marB="131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46696920"/>
                  </a:ext>
                </a:extLst>
              </a:tr>
            </a:tbl>
          </a:graphicData>
        </a:graphic>
      </p:graphicFrame>
      <p:sp>
        <p:nvSpPr>
          <p:cNvPr id="7" name="Rectangle 1">
            <a:extLst>
              <a:ext uri="{FF2B5EF4-FFF2-40B4-BE49-F238E27FC236}">
                <a16:creationId xmlns:a16="http://schemas.microsoft.com/office/drawing/2014/main" id="{91DA9636-393A-765A-7DDB-DBC5A17BA5E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31781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CFD275-3393-242B-1099-AB08414205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BED8E-F37B-4EC9-6428-8321B791BC9D}"/>
              </a:ext>
            </a:extLst>
          </p:cNvPr>
          <p:cNvSpPr>
            <a:spLocks noGrp="1"/>
          </p:cNvSpPr>
          <p:nvPr>
            <p:ph idx="1"/>
          </p:nvPr>
        </p:nvSpPr>
        <p:spPr>
          <a:xfrm>
            <a:off x="563105" y="1546475"/>
            <a:ext cx="11065789" cy="3765050"/>
          </a:xfrm>
        </p:spPr>
        <p:txBody>
          <a:bodyPr vert="horz" lIns="91440" tIns="45720" rIns="91440" bIns="45720" rtlCol="0" anchor="ctr">
            <a:noAutofit/>
          </a:bodyPr>
          <a:lstStyle/>
          <a:p>
            <a:pPr marL="0" indent="0" algn="ctr">
              <a:buNone/>
            </a:pPr>
            <a:r>
              <a:rPr lang="en-US" sz="7000" b="1">
                <a:ea typeface="+mn-lt"/>
                <a:cs typeface="+mn-lt"/>
              </a:rPr>
              <a:t>Thank You </a:t>
            </a:r>
            <a:r>
              <a:rPr lang="en-US" sz="7000" b="1">
                <a:ea typeface="+mn-lt"/>
                <a:cs typeface="+mn-lt"/>
                <a:sym typeface="Wingdings" panose="05000000000000000000" pitchFamily="2" charset="2"/>
              </a:rPr>
              <a:t></a:t>
            </a:r>
          </a:p>
        </p:txBody>
      </p:sp>
      <p:grpSp>
        <p:nvGrpSpPr>
          <p:cNvPr id="8" name="Group 7">
            <a:extLst>
              <a:ext uri="{FF2B5EF4-FFF2-40B4-BE49-F238E27FC236}">
                <a16:creationId xmlns:a16="http://schemas.microsoft.com/office/drawing/2014/main" id="{0F001D1B-2DAF-6ED9-A115-6F73CC12F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9" name="Rectangle 8">
              <a:extLst>
                <a:ext uri="{FF2B5EF4-FFF2-40B4-BE49-F238E27FC236}">
                  <a16:creationId xmlns:a16="http://schemas.microsoft.com/office/drawing/2014/main" id="{6794FBAA-7D1D-B9C1-2A0F-CFE0CCD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D9EFBA-7C4D-6275-A218-568B17087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450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D7372-9BBF-863F-5566-CDA97BD279B9}"/>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9628AD23-DE4D-4F6E-D823-20432332D2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5" name="Rectangle 34">
              <a:extLst>
                <a:ext uri="{FF2B5EF4-FFF2-40B4-BE49-F238E27FC236}">
                  <a16:creationId xmlns:a16="http://schemas.microsoft.com/office/drawing/2014/main" id="{8E603BB8-4CAD-652C-3E13-82CCD7934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BE3670B-7B82-9DD3-BB1D-55E929F2E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0F355C67-8D6C-55EC-526B-4920F29DAEE6}"/>
              </a:ext>
            </a:extLst>
          </p:cNvPr>
          <p:cNvSpPr txBox="1">
            <a:spLocks/>
          </p:cNvSpPr>
          <p:nvPr/>
        </p:nvSpPr>
        <p:spPr>
          <a:xfrm>
            <a:off x="876693" y="741392"/>
            <a:ext cx="9490544" cy="1035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we run the code</a:t>
            </a:r>
            <a:endParaRPr lang="en-US" sz="3200"/>
          </a:p>
        </p:txBody>
      </p:sp>
      <p:sp>
        <p:nvSpPr>
          <p:cNvPr id="7" name="Content Placeholder 2">
            <a:extLst>
              <a:ext uri="{FF2B5EF4-FFF2-40B4-BE49-F238E27FC236}">
                <a16:creationId xmlns:a16="http://schemas.microsoft.com/office/drawing/2014/main" id="{A993750B-18BC-F275-2E85-BFA439B71503}"/>
              </a:ext>
            </a:extLst>
          </p:cNvPr>
          <p:cNvSpPr txBox="1">
            <a:spLocks/>
          </p:cNvSpPr>
          <p:nvPr/>
        </p:nvSpPr>
        <p:spPr>
          <a:xfrm>
            <a:off x="876692" y="2153653"/>
            <a:ext cx="5764740" cy="38276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000"/>
              <a:t>On local GPU </a:t>
            </a:r>
          </a:p>
          <a:p>
            <a:r>
              <a:rPr lang="en-HK" sz="2000"/>
              <a:t>Online is too slow, sometimes disconnects</a:t>
            </a:r>
            <a:br>
              <a:rPr lang="en-HK" sz="2000"/>
            </a:br>
            <a:endParaRPr lang="en-HK" sz="2000"/>
          </a:p>
        </p:txBody>
      </p:sp>
      <p:pic>
        <p:nvPicPr>
          <p:cNvPr id="2" name="Picture 1">
            <a:extLst>
              <a:ext uri="{FF2B5EF4-FFF2-40B4-BE49-F238E27FC236}">
                <a16:creationId xmlns:a16="http://schemas.microsoft.com/office/drawing/2014/main" id="{6CAD5A66-2A98-7D5F-94F3-ECC4B8A41C58}"/>
              </a:ext>
            </a:extLst>
          </p:cNvPr>
          <p:cNvPicPr>
            <a:picLocks noChangeAspect="1"/>
          </p:cNvPicPr>
          <p:nvPr/>
        </p:nvPicPr>
        <p:blipFill>
          <a:blip r:embed="rId3"/>
          <a:stretch>
            <a:fillRect/>
          </a:stretch>
        </p:blipFill>
        <p:spPr>
          <a:xfrm>
            <a:off x="3832173" y="3112579"/>
            <a:ext cx="4205897" cy="1095654"/>
          </a:xfrm>
          <a:prstGeom prst="rect">
            <a:avLst/>
          </a:prstGeom>
        </p:spPr>
      </p:pic>
    </p:spTree>
    <p:extLst>
      <p:ext uri="{BB962C8B-B14F-4D97-AF65-F5344CB8AC3E}">
        <p14:creationId xmlns:p14="http://schemas.microsoft.com/office/powerpoint/2010/main" val="184828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F9CC-6156-4D18-5738-7409C4581396}"/>
              </a:ext>
            </a:extLst>
          </p:cNvPr>
          <p:cNvSpPr>
            <a:spLocks noGrp="1"/>
          </p:cNvSpPr>
          <p:nvPr>
            <p:ph type="title"/>
          </p:nvPr>
        </p:nvSpPr>
        <p:spPr>
          <a:xfrm>
            <a:off x="876694" y="741391"/>
            <a:ext cx="4234393" cy="1035675"/>
          </a:xfrm>
        </p:spPr>
        <p:txBody>
          <a:bodyPr vert="horz" lIns="91440" tIns="45720" rIns="91440" bIns="45720" rtlCol="0" anchor="b">
            <a:normAutofit/>
          </a:bodyPr>
          <a:lstStyle/>
          <a:p>
            <a:r>
              <a:rPr lang="en-US" kern="1200">
                <a:latin typeface="+mj-lt"/>
                <a:ea typeface="+mj-ea"/>
                <a:cs typeface="+mj-cs"/>
              </a:rPr>
              <a:t>Dataset</a:t>
            </a:r>
          </a:p>
        </p:txBody>
      </p:sp>
      <p:sp>
        <p:nvSpPr>
          <p:cNvPr id="16" name="Content Placeholder 15">
            <a:extLst>
              <a:ext uri="{FF2B5EF4-FFF2-40B4-BE49-F238E27FC236}">
                <a16:creationId xmlns:a16="http://schemas.microsoft.com/office/drawing/2014/main" id="{D9BD9DAC-85D3-3757-1754-5650186C7C8A}"/>
              </a:ext>
            </a:extLst>
          </p:cNvPr>
          <p:cNvSpPr>
            <a:spLocks noGrp="1"/>
          </p:cNvSpPr>
          <p:nvPr>
            <p:ph idx="1"/>
          </p:nvPr>
        </p:nvSpPr>
        <p:spPr>
          <a:xfrm>
            <a:off x="876693" y="2533476"/>
            <a:ext cx="4234394" cy="3447832"/>
          </a:xfrm>
        </p:spPr>
        <p:txBody>
          <a:bodyPr anchor="t">
            <a:normAutofit/>
          </a:bodyPr>
          <a:lstStyle/>
          <a:p>
            <a:r>
              <a:rPr lang="en-US" sz="2000"/>
              <a:t>169.72 MB</a:t>
            </a:r>
          </a:p>
          <a:p>
            <a:r>
              <a:rPr lang="en-US" sz="2000"/>
              <a:t>400 photos</a:t>
            </a:r>
          </a:p>
          <a:p>
            <a:pPr lvl="1"/>
            <a:r>
              <a:rPr lang="en-US" sz="2000"/>
              <a:t>100 Buses</a:t>
            </a:r>
          </a:p>
          <a:p>
            <a:pPr lvl="1"/>
            <a:r>
              <a:rPr lang="en-US" sz="2000"/>
              <a:t>100 Cars</a:t>
            </a:r>
          </a:p>
          <a:p>
            <a:pPr lvl="1"/>
            <a:r>
              <a:rPr lang="en-US" sz="2000"/>
              <a:t>100 Motorcycles</a:t>
            </a:r>
          </a:p>
          <a:p>
            <a:pPr lvl="1"/>
            <a:r>
              <a:rPr lang="en-US" sz="2000"/>
              <a:t>100 Trucks</a:t>
            </a:r>
          </a:p>
        </p:txBody>
      </p:sp>
      <p:pic>
        <p:nvPicPr>
          <p:cNvPr id="5" name="Content Placeholder 4" descr="A collage of images of vehicles&#10;&#10;Description automatically generated">
            <a:extLst>
              <a:ext uri="{FF2B5EF4-FFF2-40B4-BE49-F238E27FC236}">
                <a16:creationId xmlns:a16="http://schemas.microsoft.com/office/drawing/2014/main" id="{F464130B-D270-C8BC-9984-F6E2B25B43B3}"/>
              </a:ext>
            </a:extLst>
          </p:cNvPr>
          <p:cNvPicPr>
            <a:picLocks noChangeAspect="1"/>
          </p:cNvPicPr>
          <p:nvPr/>
        </p:nvPicPr>
        <p:blipFill>
          <a:blip r:embed="rId3"/>
          <a:srcRect l="-1284" r="-2329" b="-2"/>
          <a:stretch/>
        </p:blipFill>
        <p:spPr>
          <a:xfrm>
            <a:off x="5111087" y="593591"/>
            <a:ext cx="6553135" cy="5670817"/>
          </a:xfrm>
          <a:prstGeom prst="rect">
            <a:avLst/>
          </a:prstGeom>
        </p:spPr>
      </p:pic>
      <p:grpSp>
        <p:nvGrpSpPr>
          <p:cNvPr id="36" name="Group 35">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7" name="Rectangle 36">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8B56A82-AB29-19D9-BD3B-14535C9F3919}"/>
              </a:ext>
            </a:extLst>
          </p:cNvPr>
          <p:cNvSpPr txBox="1"/>
          <p:nvPr/>
        </p:nvSpPr>
        <p:spPr>
          <a:xfrm>
            <a:off x="5572378" y="6258580"/>
            <a:ext cx="5889626" cy="523220"/>
          </a:xfrm>
          <a:prstGeom prst="rect">
            <a:avLst/>
          </a:prstGeom>
          <a:noFill/>
        </p:spPr>
        <p:txBody>
          <a:bodyPr wrap="none" rtlCol="0">
            <a:spAutoFit/>
          </a:bodyPr>
          <a:lstStyle/>
          <a:p>
            <a:r>
              <a:rPr lang="en-US" sz="1400">
                <a:hlinkClick r:id="rId4"/>
              </a:rPr>
              <a:t>https://www.kaggle.com/datasets/kaggleashwin/vehicle-type-recognition</a:t>
            </a:r>
            <a:r>
              <a:rPr lang="en-US" sz="1400"/>
              <a:t> </a:t>
            </a:r>
          </a:p>
          <a:p>
            <a:endParaRPr lang="en-US" sz="1400"/>
          </a:p>
        </p:txBody>
      </p:sp>
    </p:spTree>
    <p:extLst>
      <p:ext uri="{BB962C8B-B14F-4D97-AF65-F5344CB8AC3E}">
        <p14:creationId xmlns:p14="http://schemas.microsoft.com/office/powerpoint/2010/main" val="55776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4899-405F-A195-C009-3EAC32EE0916}"/>
              </a:ext>
            </a:extLst>
          </p:cNvPr>
          <p:cNvSpPr>
            <a:spLocks noGrp="1"/>
          </p:cNvSpPr>
          <p:nvPr>
            <p:ph type="title"/>
          </p:nvPr>
        </p:nvSpPr>
        <p:spPr>
          <a:xfrm>
            <a:off x="904410" y="800994"/>
            <a:ext cx="10140579" cy="556395"/>
          </a:xfrm>
        </p:spPr>
        <p:txBody>
          <a:bodyPr anchor="t">
            <a:noAutofit/>
          </a:bodyPr>
          <a:lstStyle/>
          <a:p>
            <a:r>
              <a:rPr lang="en-HK"/>
              <a:t>Implementing the dataset to the code</a:t>
            </a:r>
          </a:p>
        </p:txBody>
      </p:sp>
      <p:sp>
        <p:nvSpPr>
          <p:cNvPr id="5" name="Content Placeholder 4">
            <a:extLst>
              <a:ext uri="{FF2B5EF4-FFF2-40B4-BE49-F238E27FC236}">
                <a16:creationId xmlns:a16="http://schemas.microsoft.com/office/drawing/2014/main" id="{8AA9FA4B-39FA-5F90-2C2A-9597CC19D5EE}"/>
              </a:ext>
            </a:extLst>
          </p:cNvPr>
          <p:cNvSpPr>
            <a:spLocks noGrp="1"/>
          </p:cNvSpPr>
          <p:nvPr>
            <p:ph idx="1"/>
          </p:nvPr>
        </p:nvSpPr>
        <p:spPr>
          <a:xfrm>
            <a:off x="904410" y="1723206"/>
            <a:ext cx="5946040" cy="956900"/>
          </a:xfrm>
        </p:spPr>
        <p:txBody>
          <a:bodyPr anchor="t">
            <a:normAutofit/>
          </a:bodyPr>
          <a:lstStyle/>
          <a:p>
            <a:r>
              <a:rPr lang="en-US" sz="2000"/>
              <a:t>Upload and unzip from local</a:t>
            </a:r>
          </a:p>
          <a:p>
            <a:endParaRPr lang="en-HK" sz="2000"/>
          </a:p>
        </p:txBody>
      </p:sp>
      <p:pic>
        <p:nvPicPr>
          <p:cNvPr id="8" name="Picture 7">
            <a:extLst>
              <a:ext uri="{FF2B5EF4-FFF2-40B4-BE49-F238E27FC236}">
                <a16:creationId xmlns:a16="http://schemas.microsoft.com/office/drawing/2014/main" id="{CFF63AA4-AD12-9419-33DE-35B8B23CA4D5}"/>
              </a:ext>
            </a:extLst>
          </p:cNvPr>
          <p:cNvPicPr>
            <a:picLocks noChangeAspect="1"/>
          </p:cNvPicPr>
          <p:nvPr/>
        </p:nvPicPr>
        <p:blipFill>
          <a:blip r:embed="rId2"/>
          <a:stretch>
            <a:fillRect/>
          </a:stretch>
        </p:blipFill>
        <p:spPr>
          <a:xfrm>
            <a:off x="904414" y="2680106"/>
            <a:ext cx="10383176" cy="2491960"/>
          </a:xfrm>
          <a:prstGeom prst="rect">
            <a:avLst/>
          </a:prstGeom>
        </p:spPr>
      </p:pic>
      <p:grpSp>
        <p:nvGrpSpPr>
          <p:cNvPr id="18" name="Group 17">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9" name="Rectangle 18">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808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35F6C-04BB-AF5D-1243-030EEE59FA29}"/>
              </a:ext>
            </a:extLst>
          </p:cNvPr>
          <p:cNvSpPr>
            <a:spLocks noGrp="1"/>
          </p:cNvSpPr>
          <p:nvPr>
            <p:ph type="title"/>
          </p:nvPr>
        </p:nvSpPr>
        <p:spPr>
          <a:xfrm>
            <a:off x="695128" y="321240"/>
            <a:ext cx="10066122" cy="851758"/>
          </a:xfrm>
        </p:spPr>
        <p:txBody>
          <a:bodyPr anchor="b">
            <a:normAutofit/>
          </a:bodyPr>
          <a:lstStyle/>
          <a:p>
            <a:r>
              <a:rPr lang="en-US" sz="4800" b="1"/>
              <a:t>Deep learning</a:t>
            </a:r>
            <a:r>
              <a:rPr lang="en-US" sz="4800"/>
              <a:t>  vs </a:t>
            </a:r>
            <a:r>
              <a:rPr lang="en-US" sz="4800" b="1"/>
              <a:t>Non-Deep learning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CAD7AB-0DA6-2C6B-3B2A-CBAB6893CE9E}"/>
              </a:ext>
            </a:extLst>
          </p:cNvPr>
          <p:cNvSpPr>
            <a:spLocks noGrp="1"/>
          </p:cNvSpPr>
          <p:nvPr>
            <p:ph idx="1"/>
          </p:nvPr>
        </p:nvSpPr>
        <p:spPr>
          <a:xfrm>
            <a:off x="793661" y="2599509"/>
            <a:ext cx="10259035" cy="3639450"/>
          </a:xfrm>
        </p:spPr>
        <p:txBody>
          <a:bodyPr vert="horz" lIns="91440" tIns="45720" rIns="91440" bIns="45720" rtlCol="0" anchor="ctr">
            <a:normAutofit/>
          </a:bodyPr>
          <a:lstStyle/>
          <a:p>
            <a:r>
              <a:rPr lang="en-US" sz="2000" b="1"/>
              <a:t>Deep Learning</a:t>
            </a:r>
            <a:r>
              <a:rPr lang="en-US" sz="2000"/>
              <a:t>:</a:t>
            </a:r>
          </a:p>
          <a:p>
            <a:pPr marL="0" indent="0">
              <a:buNone/>
            </a:pPr>
            <a:r>
              <a:rPr lang="en-US" sz="2000">
                <a:ea typeface="+mn-lt"/>
                <a:cs typeface="+mn-lt"/>
              </a:rPr>
              <a:t>-Uses Neural Networks with multiple layers (deep architectures).</a:t>
            </a:r>
            <a:endParaRPr lang="en-US" sz="2000"/>
          </a:p>
          <a:p>
            <a:pPr marL="0" indent="0">
              <a:buNone/>
            </a:pPr>
            <a:r>
              <a:rPr lang="en-US" sz="2000">
                <a:ea typeface="+mn-lt"/>
                <a:cs typeface="+mn-lt"/>
              </a:rPr>
              <a:t>-Automatically learns features from raw data (e.g., images, text).</a:t>
            </a:r>
            <a:endParaRPr lang="en-US" sz="2000"/>
          </a:p>
          <a:p>
            <a:pPr marL="0" indent="0">
              <a:buNone/>
            </a:pPr>
            <a:r>
              <a:rPr lang="en-US" sz="2000">
                <a:ea typeface="+mn-lt"/>
                <a:cs typeface="+mn-lt"/>
              </a:rPr>
              <a:t>-Requires large datasets to perform well.</a:t>
            </a:r>
            <a:endParaRPr lang="en-US" sz="2000"/>
          </a:p>
          <a:p>
            <a:pPr marL="0" indent="0">
              <a:buNone/>
            </a:pPr>
            <a:r>
              <a:rPr lang="en-US" sz="2000">
                <a:ea typeface="+mn-lt"/>
                <a:cs typeface="+mn-lt"/>
              </a:rPr>
              <a:t>-Typically computationally intensive, requiring GPUs/TPUs for training.</a:t>
            </a:r>
            <a:endParaRPr lang="en-US" sz="2000"/>
          </a:p>
          <a:p>
            <a:pPr marL="0" indent="0">
              <a:buNone/>
            </a:pPr>
            <a:r>
              <a:rPr lang="en-US" sz="2000">
                <a:ea typeface="+mn-lt"/>
                <a:cs typeface="+mn-lt"/>
              </a:rPr>
              <a:t>For example: Convolutional Neural Networks (CNNs), Recurrent Neural,  Networks (RNNs), Transformers, etc.</a:t>
            </a:r>
            <a:endParaRPr lang="en-US" sz="2000"/>
          </a:p>
          <a:p>
            <a:endParaRPr lang="en-US" sz="2000"/>
          </a:p>
        </p:txBody>
      </p:sp>
      <p:pic>
        <p:nvPicPr>
          <p:cNvPr id="4" name="Picture 3" descr="6 Most Common Deep Learning Applications">
            <a:extLst>
              <a:ext uri="{FF2B5EF4-FFF2-40B4-BE49-F238E27FC236}">
                <a16:creationId xmlns:a16="http://schemas.microsoft.com/office/drawing/2014/main" id="{D7139FCD-A6B7-5C74-3579-04FB01A898E1}"/>
              </a:ext>
            </a:extLst>
          </p:cNvPr>
          <p:cNvPicPr>
            <a:picLocks noChangeAspect="1"/>
          </p:cNvPicPr>
          <p:nvPr/>
        </p:nvPicPr>
        <p:blipFill>
          <a:blip r:embed="rId2"/>
          <a:stretch>
            <a:fillRect/>
          </a:stretch>
        </p:blipFill>
        <p:spPr>
          <a:xfrm>
            <a:off x="8118704" y="2308035"/>
            <a:ext cx="3153312" cy="2240511"/>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87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2797E-54EF-4F02-DB03-6F239D74D78E}"/>
              </a:ext>
            </a:extLst>
          </p:cNvPr>
          <p:cNvSpPr>
            <a:spLocks noGrp="1"/>
          </p:cNvSpPr>
          <p:nvPr>
            <p:ph type="title"/>
          </p:nvPr>
        </p:nvSpPr>
        <p:spPr>
          <a:xfrm>
            <a:off x="793662" y="386930"/>
            <a:ext cx="10066122" cy="1298448"/>
          </a:xfrm>
        </p:spPr>
        <p:txBody>
          <a:bodyPr vert="horz" lIns="91440" tIns="45720" rIns="91440" bIns="45720" rtlCol="0" anchor="b">
            <a:noAutofit/>
          </a:bodyPr>
          <a:lstStyle/>
          <a:p>
            <a:r>
              <a:rPr lang="en-US" sz="4800" b="1"/>
              <a:t>Deep learning</a:t>
            </a:r>
            <a:r>
              <a:rPr lang="en-US" sz="4800"/>
              <a:t> vs </a:t>
            </a:r>
            <a:r>
              <a:rPr lang="en-US" sz="4800" b="1"/>
              <a:t>Non-Deep learning (cont.)</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ADED25-FB40-7509-3F6D-5900F14B7B61}"/>
              </a:ext>
            </a:extLst>
          </p:cNvPr>
          <p:cNvSpPr>
            <a:spLocks noGrp="1"/>
          </p:cNvSpPr>
          <p:nvPr>
            <p:ph idx="1"/>
          </p:nvPr>
        </p:nvSpPr>
        <p:spPr>
          <a:xfrm>
            <a:off x="793661" y="2599509"/>
            <a:ext cx="8334329" cy="3639450"/>
          </a:xfrm>
        </p:spPr>
        <p:txBody>
          <a:bodyPr vert="horz" lIns="91440" tIns="45720" rIns="91440" bIns="45720" rtlCol="0" anchor="ctr">
            <a:normAutofit/>
          </a:bodyPr>
          <a:lstStyle/>
          <a:p>
            <a:r>
              <a:rPr lang="en-US" sz="2000" b="1"/>
              <a:t>Non-deep Learning</a:t>
            </a:r>
            <a:r>
              <a:rPr lang="en-US" sz="2000"/>
              <a:t> (Traditional Machine Learning):</a:t>
            </a:r>
          </a:p>
          <a:p>
            <a:pPr marL="0" indent="0">
              <a:buNone/>
            </a:pPr>
            <a:r>
              <a:rPr lang="en-US" sz="2000">
                <a:ea typeface="+mn-lt"/>
                <a:cs typeface="+mn-lt"/>
              </a:rPr>
              <a:t>-Does not use neural networks (or uses shallow networks).</a:t>
            </a:r>
            <a:endParaRPr lang="en-US" sz="2000"/>
          </a:p>
          <a:p>
            <a:pPr marL="0" indent="0">
              <a:buNone/>
            </a:pPr>
            <a:r>
              <a:rPr lang="en-US" sz="2000">
                <a:ea typeface="+mn-lt"/>
                <a:cs typeface="+mn-lt"/>
              </a:rPr>
              <a:t>-Manual feature engineering often required.</a:t>
            </a:r>
            <a:endParaRPr lang="en-US" sz="2000"/>
          </a:p>
          <a:p>
            <a:pPr marL="0" indent="0">
              <a:buNone/>
            </a:pPr>
            <a:r>
              <a:rPr lang="en-US" sz="2000">
                <a:ea typeface="+mn-lt"/>
                <a:cs typeface="+mn-lt"/>
              </a:rPr>
              <a:t>-Can work well with small to medium-sized datasets.</a:t>
            </a:r>
            <a:endParaRPr lang="en-US" sz="2000"/>
          </a:p>
          <a:p>
            <a:pPr marL="0" indent="0">
              <a:buNone/>
            </a:pPr>
            <a:r>
              <a:rPr lang="en-US" sz="2000">
                <a:ea typeface="+mn-lt"/>
                <a:cs typeface="+mn-lt"/>
              </a:rPr>
              <a:t>-Less computationally demanding compared to deep learning.</a:t>
            </a:r>
            <a:endParaRPr lang="en-US" sz="2000"/>
          </a:p>
          <a:p>
            <a:pPr marL="0" indent="0">
              <a:buNone/>
            </a:pPr>
            <a:endParaRPr lang="en-US" sz="2000"/>
          </a:p>
          <a:p>
            <a:pPr marL="0" indent="0">
              <a:buNone/>
            </a:pPr>
            <a:r>
              <a:rPr lang="en-US" sz="2000"/>
              <a:t>For example:</a:t>
            </a:r>
            <a:r>
              <a:rPr lang="en-US" sz="2000">
                <a:ea typeface="+mn-lt"/>
                <a:cs typeface="+mn-lt"/>
              </a:rPr>
              <a:t> Support Vector Machines (SVM), Decision Trees, Random Forest, K-Nearest Neighbors (KNN).</a:t>
            </a:r>
            <a:endParaRPr lang="en-US" sz="2000"/>
          </a:p>
          <a:p>
            <a:endParaRPr lang="en-US" sz="2000"/>
          </a:p>
        </p:txBody>
      </p:sp>
      <p:pic>
        <p:nvPicPr>
          <p:cNvPr id="4" name="Picture 3" descr="Support Vector Machines (SVM) Made Simple &amp; How To Tutorial">
            <a:extLst>
              <a:ext uri="{FF2B5EF4-FFF2-40B4-BE49-F238E27FC236}">
                <a16:creationId xmlns:a16="http://schemas.microsoft.com/office/drawing/2014/main" id="{E4A5228D-B622-0AEE-58E9-2494B1A17864}"/>
              </a:ext>
            </a:extLst>
          </p:cNvPr>
          <p:cNvPicPr>
            <a:picLocks noChangeAspect="1"/>
          </p:cNvPicPr>
          <p:nvPr/>
        </p:nvPicPr>
        <p:blipFill>
          <a:blip r:embed="rId2"/>
          <a:stretch>
            <a:fillRect/>
          </a:stretch>
        </p:blipFill>
        <p:spPr>
          <a:xfrm>
            <a:off x="7869084" y="2511730"/>
            <a:ext cx="4132087" cy="231265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5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07530-058E-20FE-6EDE-D227B67945A7}"/>
              </a:ext>
            </a:extLst>
          </p:cNvPr>
          <p:cNvSpPr>
            <a:spLocks noGrp="1"/>
          </p:cNvSpPr>
          <p:nvPr>
            <p:ph type="title"/>
          </p:nvPr>
        </p:nvSpPr>
        <p:spPr>
          <a:xfrm>
            <a:off x="793662" y="386930"/>
            <a:ext cx="10066122" cy="1298448"/>
          </a:xfrm>
        </p:spPr>
        <p:txBody>
          <a:bodyPr anchor="b">
            <a:noAutofit/>
          </a:bodyPr>
          <a:lstStyle/>
          <a:p>
            <a:r>
              <a:rPr lang="en-US" sz="4800"/>
              <a:t>First Attempt with non-deep learning: SVM</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C04D83-8A1F-A064-858E-1F8BBA1A4B34}"/>
              </a:ext>
            </a:extLst>
          </p:cNvPr>
          <p:cNvSpPr>
            <a:spLocks noGrp="1"/>
          </p:cNvSpPr>
          <p:nvPr>
            <p:ph idx="1"/>
          </p:nvPr>
        </p:nvSpPr>
        <p:spPr>
          <a:xfrm>
            <a:off x="353540" y="2284199"/>
            <a:ext cx="8255501" cy="3639450"/>
          </a:xfrm>
        </p:spPr>
        <p:txBody>
          <a:bodyPr vert="horz" lIns="91440" tIns="45720" rIns="91440" bIns="45720" rtlCol="0" anchor="ctr">
            <a:normAutofit/>
          </a:bodyPr>
          <a:lstStyle/>
          <a:p>
            <a:r>
              <a:rPr lang="en-US" sz="2000"/>
              <a:t>Introduction</a:t>
            </a:r>
          </a:p>
          <a:p>
            <a:pPr marL="0" indent="0">
              <a:buNone/>
            </a:pPr>
            <a:r>
              <a:rPr lang="en-US" sz="2000">
                <a:latin typeface="Aptos"/>
              </a:rPr>
              <a:t>-Support vector machine (SVM) algorithm was invented in 1964.</a:t>
            </a:r>
          </a:p>
          <a:p>
            <a:pPr marL="0" indent="0">
              <a:buNone/>
            </a:pPr>
            <a:r>
              <a:rPr lang="en-US" sz="2000">
                <a:latin typeface="Aptos"/>
              </a:rPr>
              <a:t>-SVM is a traditional machine learning algorithm that uses supervised learning models to solve complex classification, regression, and outlier detection problems by performing optimal data transformations that determine boundaries between data points based on predefined classes, labels, or outputs. </a:t>
            </a:r>
          </a:p>
          <a:p>
            <a:pPr marL="0" indent="0">
              <a:buNone/>
            </a:pPr>
            <a:r>
              <a:rPr lang="en-US" sz="2000">
                <a:latin typeface="Aptos"/>
              </a:rPr>
              <a:t>-SVMs are widely adopted across disciplines such as healthcare, natural language processing, signal processing applications, and speech &amp; image recognition fields.</a:t>
            </a:r>
            <a:endParaRPr lang="en-US" sz="2000"/>
          </a:p>
        </p:txBody>
      </p:sp>
      <p:pic>
        <p:nvPicPr>
          <p:cNvPr id="5" name="Picture 4" descr="Support Vector Machines (SVM) Made Simple &amp; How To Tutorial">
            <a:extLst>
              <a:ext uri="{FF2B5EF4-FFF2-40B4-BE49-F238E27FC236}">
                <a16:creationId xmlns:a16="http://schemas.microsoft.com/office/drawing/2014/main" id="{ACCD116B-0F3A-C24D-130D-A8BD4653785A}"/>
              </a:ext>
            </a:extLst>
          </p:cNvPr>
          <p:cNvPicPr>
            <a:picLocks noChangeAspect="1"/>
          </p:cNvPicPr>
          <p:nvPr/>
        </p:nvPicPr>
        <p:blipFill>
          <a:blip r:embed="rId2"/>
          <a:stretch>
            <a:fillRect/>
          </a:stretch>
        </p:blipFill>
        <p:spPr>
          <a:xfrm>
            <a:off x="8420876" y="2781057"/>
            <a:ext cx="3035070" cy="168203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123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2408</Words>
  <Application>Microsoft Office PowerPoint</Application>
  <PresentationFormat>Widescreen</PresentationFormat>
  <Paragraphs>241</Paragraphs>
  <Slides>36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ui-sans-serif</vt:lpstr>
      <vt:lpstr>Aptos</vt:lpstr>
      <vt:lpstr>Aptos Display</vt:lpstr>
      <vt:lpstr>Arial</vt:lpstr>
      <vt:lpstr>Consolas</vt:lpstr>
      <vt:lpstr>Office Theme</vt:lpstr>
      <vt:lpstr>Vehicle detection system</vt:lpstr>
      <vt:lpstr>PowerPoint Presentation</vt:lpstr>
      <vt:lpstr>Background (Cont.)</vt:lpstr>
      <vt:lpstr>PowerPoint Presentation</vt:lpstr>
      <vt:lpstr>Dataset</vt:lpstr>
      <vt:lpstr>Implementing the dataset to the code</vt:lpstr>
      <vt:lpstr>Deep learning  vs Non-Deep learning</vt:lpstr>
      <vt:lpstr>Deep learning vs Non-Deep learning (cont.)</vt:lpstr>
      <vt:lpstr>First Attempt with non-deep learning: SVM</vt:lpstr>
      <vt:lpstr>SVM: Methodology</vt:lpstr>
      <vt:lpstr>SVM: Methodology(cont.)</vt:lpstr>
      <vt:lpstr>SVM:Results</vt:lpstr>
      <vt:lpstr>SVM:result(cont.)</vt:lpstr>
      <vt:lpstr>SVM: Confusion matrix</vt:lpstr>
      <vt:lpstr>SVM:Per-class Precision, Recall, and F1-Score</vt:lpstr>
      <vt:lpstr>SVM:Decision Function Value Distribution by Class</vt:lpstr>
      <vt:lpstr>SVM:Overall accuracy</vt:lpstr>
      <vt:lpstr>SVM:Per-class accuracy</vt:lpstr>
      <vt:lpstr>PowerPoint Presentation</vt:lpstr>
      <vt:lpstr>PowerPoint Presentation</vt:lpstr>
      <vt:lpstr>EfficientNet</vt:lpstr>
      <vt:lpstr>PowerPoint Presentation</vt:lpstr>
      <vt:lpstr>Version Comparison</vt:lpstr>
      <vt:lpstr>PowerPoint Presentation</vt:lpstr>
      <vt:lpstr>Dataset Augmentation</vt:lpstr>
      <vt:lpstr>Optimizer Comparison</vt:lpstr>
      <vt:lpstr>Scheduler Comparison</vt:lpstr>
      <vt:lpstr>PowerPoint Presentation</vt:lpstr>
      <vt:lpstr>Test Accuracy!</vt:lpstr>
      <vt:lpstr>Results</vt:lpstr>
      <vt:lpstr>PowerPoint Presentation</vt:lpstr>
      <vt:lpstr>PowerPoint Presentation</vt:lpstr>
      <vt:lpstr>PowerPoint Presentation</vt:lpstr>
      <vt:lpstr>PowerPoint Presentation</vt:lpstr>
      <vt:lpstr>Comparison: SVM vs EfficientNet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EE4016</dc:title>
  <dc:creator>chak fung chan</dc:creator>
  <cp:lastModifiedBy>NG Chung Wah</cp:lastModifiedBy>
  <cp:revision>2</cp:revision>
  <dcterms:created xsi:type="dcterms:W3CDTF">2024-11-17T05:09:29Z</dcterms:created>
  <dcterms:modified xsi:type="dcterms:W3CDTF">2024-12-06T09:52:01Z</dcterms:modified>
</cp:coreProperties>
</file>